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noFill/>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13"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0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0" algn="ctr" defTabSz="2438400">
              <a:lnSpc>
                <a:spcPct val="80000"/>
              </a:lnSpc>
              <a:spcBef>
                <a:spcPts val="0"/>
              </a:spcBef>
              <a:buSzTx/>
              <a:buNone/>
              <a:defRPr sz="22400">
                <a:latin typeface="+mn-lt"/>
                <a:ea typeface="+mn-ea"/>
                <a:cs typeface="+mn-cs"/>
                <a:sym typeface="Canela Bold"/>
              </a:defRPr>
            </a:lvl2pPr>
            <a:lvl3pPr marL="0" indent="0" algn="ctr" defTabSz="2438400">
              <a:lnSpc>
                <a:spcPct val="80000"/>
              </a:lnSpc>
              <a:spcBef>
                <a:spcPts val="0"/>
              </a:spcBef>
              <a:buSzTx/>
              <a:buNone/>
              <a:defRPr sz="22400">
                <a:latin typeface="+mn-lt"/>
                <a:ea typeface="+mn-ea"/>
                <a:cs typeface="+mn-cs"/>
                <a:sym typeface="Canela Bold"/>
              </a:defRPr>
            </a:lvl3pPr>
            <a:lvl4pPr marL="0" indent="0" algn="ctr" defTabSz="2438400">
              <a:lnSpc>
                <a:spcPct val="80000"/>
              </a:lnSpc>
              <a:spcBef>
                <a:spcPts val="0"/>
              </a:spcBef>
              <a:buSzTx/>
              <a:buNone/>
              <a:defRPr sz="22400">
                <a:latin typeface="+mn-lt"/>
                <a:ea typeface="+mn-ea"/>
                <a:cs typeface="+mn-cs"/>
                <a:sym typeface="Canela Bold"/>
              </a:defRPr>
            </a:lvl4pPr>
            <a:lvl5pPr marL="0" indent="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1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0" algn="ctr" defTabSz="2438400">
              <a:lnSpc>
                <a:spcPct val="80000"/>
              </a:lnSpc>
              <a:spcBef>
                <a:spcPts val="0"/>
              </a:spcBef>
              <a:buSzTx/>
              <a:buNone/>
              <a:defRPr sz="8400">
                <a:latin typeface="+mn-lt"/>
                <a:ea typeface="+mn-ea"/>
                <a:cs typeface="+mn-cs"/>
                <a:sym typeface="Canela Bold"/>
              </a:defRPr>
            </a:lvl2pPr>
            <a:lvl3pPr marL="0" indent="0" algn="ctr" defTabSz="2438400">
              <a:lnSpc>
                <a:spcPct val="80000"/>
              </a:lnSpc>
              <a:spcBef>
                <a:spcPts val="0"/>
              </a:spcBef>
              <a:buSzTx/>
              <a:buNone/>
              <a:defRPr sz="8400">
                <a:latin typeface="+mn-lt"/>
                <a:ea typeface="+mn-ea"/>
                <a:cs typeface="+mn-cs"/>
                <a:sym typeface="Canela Bold"/>
              </a:defRPr>
            </a:lvl3pPr>
            <a:lvl4pPr marL="0" indent="0" algn="ctr" defTabSz="2438400">
              <a:lnSpc>
                <a:spcPct val="80000"/>
              </a:lnSpc>
              <a:spcBef>
                <a:spcPts val="0"/>
              </a:spcBef>
              <a:buSzTx/>
              <a:buNone/>
              <a:defRPr sz="8400">
                <a:latin typeface="+mn-lt"/>
                <a:ea typeface="+mn-ea"/>
                <a:cs typeface="+mn-cs"/>
                <a:sym typeface="Canela Bold"/>
              </a:defRPr>
            </a:lvl4pPr>
            <a:lvl5pPr marL="0" indent="0" algn="ctr" defTabSz="2438400">
              <a:lnSpc>
                <a:spcPct val="80000"/>
              </a:lnSpc>
              <a:spcBef>
                <a:spcPts val="0"/>
              </a:spcBef>
              <a:buSzTx/>
              <a:buNone/>
              <a:defRPr sz="8400">
                <a:latin typeface="+mn-lt"/>
                <a:ea typeface="+mn-ea"/>
                <a:cs typeface="+mn-cs"/>
                <a:sym typeface="Canela 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41297804_1296x1457.jpg"/>
          <p:cNvSpPr/>
          <p:nvPr>
            <p:ph type="pic" sz="quarter" idx="13"/>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14"/>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15"/>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13"/>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519873_3318x2212.jpg"/>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14"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Image"/>
          <p:cNvSpPr/>
          <p:nvPr>
            <p:ph type="pic" idx="13"/>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Image"/>
          <p:cNvSpPr/>
          <p:nvPr>
            <p:ph type="pic" idx="13"/>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14"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13"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 Id="rId3"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UBMITTED BY:…"/>
          <p:cNvSpPr txBox="1"/>
          <p:nvPr>
            <p:ph type="body" idx="13"/>
          </p:nvPr>
        </p:nvSpPr>
        <p:spPr>
          <a:xfrm>
            <a:off x="18231837" y="11631234"/>
            <a:ext cx="4635146" cy="1315504"/>
          </a:xfrm>
          <a:prstGeom prst="rect">
            <a:avLst/>
          </a:prstGeom>
          <a:extLst>
            <a:ext uri="{C572A759-6A51-4108-AA02-DFA0A04FC94B}">
              <ma14:wrappingTextBoxFlag xmlns:ma14="http://schemas.microsoft.com/office/mac/drawingml/2011/main" val="1"/>
            </a:ext>
          </a:extLst>
        </p:spPr>
        <p:txBody>
          <a:bodyPr/>
          <a:lstStyle/>
          <a:p>
            <a:pPr defTabSz="602615">
              <a:defRPr spc="-36" sz="3650"/>
            </a:pPr>
            <a:r>
              <a:t>SUBMITTED BY:</a:t>
            </a:r>
          </a:p>
          <a:p>
            <a:pPr defTabSz="602615">
              <a:defRPr spc="-36" sz="3650"/>
            </a:pPr>
            <a:r>
              <a:t>JUHI MISHRA</a:t>
            </a:r>
          </a:p>
        </p:txBody>
      </p:sp>
      <p:sp>
        <p:nvSpPr>
          <p:cNvPr id="152" name="MALIGNANT COMMENT CLASSIFIER"/>
          <p:cNvSpPr txBox="1"/>
          <p:nvPr>
            <p:ph type="ctrTitle"/>
          </p:nvPr>
        </p:nvSpPr>
        <p:spPr>
          <a:xfrm>
            <a:off x="3004223" y="594754"/>
            <a:ext cx="18375554"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lstStyle>
            <a:lvl1pPr defTabSz="2218944">
              <a:defRPr spc="-72" sz="7280"/>
            </a:lvl1pPr>
          </a:lstStyle>
          <a:p>
            <a:pPr/>
            <a:r>
              <a:t>MALIGNANT COMMENT CLASSIFIER</a:t>
            </a:r>
          </a:p>
        </p:txBody>
      </p:sp>
      <p:pic>
        <p:nvPicPr>
          <p:cNvPr id="153" name="Image" descr="Image"/>
          <p:cNvPicPr>
            <a:picLocks noChangeAspect="1"/>
          </p:cNvPicPr>
          <p:nvPr/>
        </p:nvPicPr>
        <p:blipFill>
          <a:blip r:embed="rId2">
            <a:extLst/>
          </a:blip>
          <a:stretch>
            <a:fillRect/>
          </a:stretch>
        </p:blipFill>
        <p:spPr>
          <a:xfrm>
            <a:off x="5499270" y="2847919"/>
            <a:ext cx="14496284" cy="8154159"/>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OATHE CATEGORY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LOATHE CATEGORY ANALYSIS</a:t>
            </a:r>
          </a:p>
        </p:txBody>
      </p:sp>
      <p:grpSp>
        <p:nvGrpSpPr>
          <p:cNvPr id="195" name="unknown.png"/>
          <p:cNvGrpSpPr/>
          <p:nvPr/>
        </p:nvGrpSpPr>
        <p:grpSpPr>
          <a:xfrm>
            <a:off x="6177684" y="5880222"/>
            <a:ext cx="11354996" cy="7458781"/>
            <a:chOff x="0" y="0"/>
            <a:chExt cx="11354994" cy="7458779"/>
          </a:xfrm>
        </p:grpSpPr>
        <p:pic>
          <p:nvPicPr>
            <p:cNvPr id="194" name="unknown.png" descr="unknown.png"/>
            <p:cNvPicPr>
              <a:picLocks noChangeAspect="1"/>
            </p:cNvPicPr>
            <p:nvPr/>
          </p:nvPicPr>
          <p:blipFill>
            <a:blip r:embed="rId2">
              <a:extLst/>
            </a:blip>
            <a:stretch>
              <a:fillRect/>
            </a:stretch>
          </p:blipFill>
          <p:spPr>
            <a:xfrm>
              <a:off x="127000" y="88900"/>
              <a:ext cx="11100995" cy="7128580"/>
            </a:xfrm>
            <a:prstGeom prst="rect">
              <a:avLst/>
            </a:prstGeom>
            <a:ln>
              <a:noFill/>
            </a:ln>
            <a:effectLst/>
          </p:spPr>
        </p:pic>
        <p:pic>
          <p:nvPicPr>
            <p:cNvPr id="193" name="unknown.png" descr="unknown.png"/>
            <p:cNvPicPr>
              <a:picLocks noChangeAspect="0"/>
            </p:cNvPicPr>
            <p:nvPr/>
          </p:nvPicPr>
          <p:blipFill>
            <a:blip r:embed="rId3">
              <a:extLst/>
            </a:blip>
            <a:stretch>
              <a:fillRect/>
            </a:stretch>
          </p:blipFill>
          <p:spPr>
            <a:xfrm>
              <a:off x="0" y="0"/>
              <a:ext cx="11354995" cy="7458780"/>
            </a:xfrm>
            <a:prstGeom prst="rect">
              <a:avLst/>
            </a:prstGeom>
            <a:effectLst/>
          </p:spPr>
        </p:pic>
      </p:grpSp>
      <p:sp>
        <p:nvSpPr>
          <p:cNvPr id="196" name="Loathe is also one of the hateful and abusive category of comments. We can say more Harsh and more way more hateful comments being used. Loathe comments used are lesser compare to all other categories as we can observe with the help of countplot below gi"/>
          <p:cNvSpPr txBox="1"/>
          <p:nvPr>
            <p:ph type="body" sz="quarter" idx="4294967295"/>
          </p:nvPr>
        </p:nvSpPr>
        <p:spPr>
          <a:xfrm>
            <a:off x="2112557" y="3300464"/>
            <a:ext cx="20867686" cy="1677890"/>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2389572">
              <a:spcBef>
                <a:spcPts val="2300"/>
              </a:spcBef>
              <a:buSzTx/>
              <a:buNone/>
              <a:defRPr sz="2940"/>
            </a:lvl1pPr>
          </a:lstStyle>
          <a:p>
            <a:pPr/>
            <a:r>
              <a:t>Loathe is also one of the hateful and abusive category of comments. We can say more Harsh and more way more hateful comments being used. Loathe comments used are lesser compare to all other categories as we can observe with the help of countplot below given.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0" name="unknown.png"/>
          <p:cNvGrpSpPr/>
          <p:nvPr/>
        </p:nvGrpSpPr>
        <p:grpSpPr>
          <a:xfrm>
            <a:off x="6382551" y="6525877"/>
            <a:ext cx="10481749" cy="6898020"/>
            <a:chOff x="0" y="0"/>
            <a:chExt cx="10481747" cy="6898018"/>
          </a:xfrm>
        </p:grpSpPr>
        <p:pic>
          <p:nvPicPr>
            <p:cNvPr id="199" name="unknown.png" descr="unknown.png"/>
            <p:cNvPicPr>
              <a:picLocks noChangeAspect="1"/>
            </p:cNvPicPr>
            <p:nvPr/>
          </p:nvPicPr>
          <p:blipFill>
            <a:blip r:embed="rId2">
              <a:extLst/>
            </a:blip>
            <a:stretch>
              <a:fillRect/>
            </a:stretch>
          </p:blipFill>
          <p:spPr>
            <a:xfrm>
              <a:off x="127000" y="88900"/>
              <a:ext cx="10227748" cy="6567819"/>
            </a:xfrm>
            <a:prstGeom prst="rect">
              <a:avLst/>
            </a:prstGeom>
            <a:ln>
              <a:noFill/>
            </a:ln>
            <a:effectLst/>
          </p:spPr>
        </p:pic>
        <p:pic>
          <p:nvPicPr>
            <p:cNvPr id="198" name="unknown.png" descr="unknown.png"/>
            <p:cNvPicPr>
              <a:picLocks noChangeAspect="0"/>
            </p:cNvPicPr>
            <p:nvPr/>
          </p:nvPicPr>
          <p:blipFill>
            <a:blip r:embed="rId3">
              <a:extLst/>
            </a:blip>
            <a:stretch>
              <a:fillRect/>
            </a:stretch>
          </p:blipFill>
          <p:spPr>
            <a:xfrm>
              <a:off x="0" y="0"/>
              <a:ext cx="10481748" cy="6898019"/>
            </a:xfrm>
            <a:prstGeom prst="rect">
              <a:avLst/>
            </a:prstGeom>
            <a:effectLst/>
          </p:spPr>
        </p:pic>
      </p:grpSp>
      <p:sp>
        <p:nvSpPr>
          <p:cNvPr id="201" name="Here analysed the label column which is our target column based on all other features. Copiling all means there were total 6 different categories where 0 and 1 given as opinion whether the particular comment is hateful or not. Appended 0 if any of the co"/>
          <p:cNvSpPr txBox="1"/>
          <p:nvPr>
            <p:ph type="body" sz="quarter" idx="4294967295"/>
          </p:nvPr>
        </p:nvSpPr>
        <p:spPr>
          <a:xfrm>
            <a:off x="2112557" y="3300464"/>
            <a:ext cx="20867686" cy="2125437"/>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1609303">
              <a:spcBef>
                <a:spcPts val="1500"/>
              </a:spcBef>
              <a:buSzTx/>
              <a:buNone/>
              <a:defRPr sz="2640"/>
            </a:lvl1pPr>
          </a:lstStyle>
          <a:p>
            <a:pPr/>
            <a:r>
              <a:t>Here analysed the label column which is our target column based on all other features. Copiling all means there were total 6 different categories where 0 and 1 given as opinion whether the particular comment is hateful or not. Appended 0 if any of the column were not having 1 and appended 1 if any of the column were having 1. Here 0 means no hateful or offensive comments being used while 1 is vice versa of 0. Approximately 6% of population used hateful and offensive comments. Below we get the insight for the same using countplot.</a:t>
            </a:r>
          </a:p>
        </p:txBody>
      </p:sp>
      <p:sp>
        <p:nvSpPr>
          <p:cNvPr id="202" name="LABEL  ANALYSIS (TARGET COLUMN)"/>
          <p:cNvSpPr txBox="1"/>
          <p:nvPr>
            <p:ph type="title" idx="4294967295"/>
          </p:nvPr>
        </p:nvSpPr>
        <p:spPr>
          <a:xfrm>
            <a:off x="2595298" y="576479"/>
            <a:ext cx="19193404"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LABEL  ANALYSIS (TARGET COLUMN)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extLst/>
          </a:blip>
          <a:stretch>
            <a:fillRect/>
          </a:stretch>
        </p:blipFill>
        <p:spPr>
          <a:xfrm>
            <a:off x="9240200" y="3176308"/>
            <a:ext cx="13332094" cy="9185749"/>
          </a:xfrm>
          <a:prstGeom prst="rect">
            <a:avLst/>
          </a:prstGeom>
          <a:ln w="12700">
            <a:miter lim="400000"/>
          </a:ln>
          <a:effectLst>
            <a:outerShdw sx="100000" sy="100000" kx="0" ky="0" algn="b" rotWithShape="0" blurRad="254000" dist="127000" dir="5400000">
              <a:srgbClr val="000000">
                <a:alpha val="70000"/>
              </a:srgbClr>
            </a:outerShdw>
          </a:effectLst>
        </p:spPr>
      </p:pic>
      <p:sp>
        <p:nvSpPr>
          <p:cNvPr id="205" name="SKEWNESS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SKEWNESS ANALYSIS</a:t>
            </a:r>
          </a:p>
        </p:txBody>
      </p:sp>
      <p:sp>
        <p:nvSpPr>
          <p:cNvPr id="206" name="Skewness analysis here done to check whether there is any skewness in any of the column or not and as we can observe from distplot that all the category column are right side skewed. But no need to treat anything for skewness here as there is no continuo"/>
          <p:cNvSpPr txBox="1"/>
          <p:nvPr>
            <p:ph type="body" sz="quarter" idx="4294967295"/>
          </p:nvPr>
        </p:nvSpPr>
        <p:spPr>
          <a:xfrm>
            <a:off x="474477" y="3686664"/>
            <a:ext cx="8035444" cy="8165037"/>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2218888">
              <a:spcBef>
                <a:spcPts val="2100"/>
              </a:spcBef>
              <a:buSzTx/>
              <a:buNone/>
              <a:defRPr sz="3640"/>
            </a:lvl1pPr>
          </a:lstStyle>
          <a:p>
            <a:pPr/>
            <a:r>
              <a:t>Skewness analysis here done to check whether there is any skewness in any of the column or not and as we can observe from distplot that all the category column are right side skewed. But no need to treat anything for skewness here as there is no continuous columns though these columns are in numerical form but they are discrete one. And we remove skewness only for continuous column as it’s a mathematical operation.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unknown.png" descr="unknown.png"/>
          <p:cNvPicPr>
            <a:picLocks noChangeAspect="1"/>
          </p:cNvPicPr>
          <p:nvPr/>
        </p:nvPicPr>
        <p:blipFill>
          <a:blip r:embed="rId2">
            <a:extLst/>
          </a:blip>
          <a:stretch>
            <a:fillRect/>
          </a:stretch>
        </p:blipFill>
        <p:spPr>
          <a:xfrm>
            <a:off x="10273727" y="2521484"/>
            <a:ext cx="12832917" cy="11059950"/>
          </a:xfrm>
          <a:prstGeom prst="rect">
            <a:avLst/>
          </a:prstGeom>
          <a:ln w="12700">
            <a:miter lim="400000"/>
          </a:ln>
          <a:effectLst>
            <a:reflection blurRad="0" stA="50000" stPos="0" endA="0" endPos="40000" dist="0" dir="5400000" fadeDir="5400000" sx="100000" sy="-100000" kx="0" ky="0" algn="bl" rotWithShape="0"/>
          </a:effectLst>
        </p:spPr>
      </p:pic>
      <p:sp>
        <p:nvSpPr>
          <p:cNvPr id="209" name="Correlation Analysis using HeatMap"/>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Correlation Analysis using HeatMap</a:t>
            </a:r>
          </a:p>
        </p:txBody>
      </p:sp>
      <p:sp>
        <p:nvSpPr>
          <p:cNvPr id="210" name="Using heat map we can get an insight that is there any correlation among features. If the correlation is high between two features we need to drop one as overfitting may take place and model performance will get affected. Here mostly threat is correlated"/>
          <p:cNvSpPr txBox="1"/>
          <p:nvPr>
            <p:ph type="body" sz="quarter" idx="4294967295"/>
          </p:nvPr>
        </p:nvSpPr>
        <p:spPr>
          <a:xfrm>
            <a:off x="474477" y="3686664"/>
            <a:ext cx="8035444" cy="8165037"/>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2096971">
              <a:spcBef>
                <a:spcPts val="2000"/>
              </a:spcBef>
              <a:buSzTx/>
              <a:buNone/>
              <a:defRPr sz="3440"/>
            </a:lvl1pPr>
          </a:lstStyle>
          <a:p>
            <a:pPr/>
            <a:r>
              <a:t>Using heat map we can get an insight that is there any correlation among features. If the correlation is high between two features we need to drop one as overfitting may take place and model performance will get affected. Here mostly threat is correlated to most of the features as the blue is too less for thereat with most of the features. But only on the basis of heat map we can’t drop the column as dropping column means loosing data which may affect our model performance.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alancing Data - Oversampling using Smote method"/>
          <p:cNvSpPr txBox="1"/>
          <p:nvPr>
            <p:ph type="title" idx="4294967295"/>
          </p:nvPr>
        </p:nvSpPr>
        <p:spPr>
          <a:xfrm>
            <a:off x="2419194" y="898969"/>
            <a:ext cx="20542813"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121408">
              <a:defRPr spc="-69" sz="6960"/>
            </a:lvl1pPr>
          </a:lstStyle>
          <a:p>
            <a:pPr/>
            <a:r>
              <a:t>Balancing Data - Oversampling using Smote method </a:t>
            </a:r>
          </a:p>
        </p:txBody>
      </p:sp>
      <p:pic>
        <p:nvPicPr>
          <p:cNvPr id="213" name="Whenever we deal with any classification data it is mandatory to check whether the data is balanced data or not . If not then we need to do balance the same using either oversampling or undersampling method. Oversampling means we are balancing both thr b" descr="Whenever we deal with any classification data it is mandatory to check whether the data is balanced data or not . If not then we need to do balance the same using either oversampling or undersampling method. Oversampling means we are balancing both thr binary data by adding same number of data which was present in maximum number of data present. While undersampling means reducing the number of data from data which was having maximum data and balancing both. While in undersampling there are lot many chance to loose data which may affect our model performance as model gets trained on the basis of previous dataset provided by us.… Whenever we deal with any classification data it is mandatory to check whether the data is balanced data or not . If not then we need to do balance the same using either oversampling or undersampling method. Oversampling means we are balancing both thr binary data by adding same number of data which was present in maximum number of data present. While undersampling means reducing the number of data from data which was having maximum data and balancing both. While in undersampling there are lot many chance to loose data which may affect our model performance as model gets trained on the basis of previous dataset provided by us.Here I did oversampling of data as the difference between was too high and almost data loss would be 94% if we would have done undersampling to balance the data. Using Smote brought both the variable to same number. Now both 0 and 1 were having 1,43,346 data inside it. Before oversampling the data splitted both feature and label into x and y respectively."/>
          <p:cNvPicPr>
            <a:picLocks noChangeAspect="0"/>
          </p:cNvPicPr>
          <p:nvPr/>
        </p:nvPicPr>
        <p:blipFill>
          <a:blip r:embed="rId2">
            <a:extLst/>
          </a:blip>
          <a:stretch>
            <a:fillRect/>
          </a:stretch>
        </p:blipFill>
        <p:spPr>
          <a:xfrm>
            <a:off x="1671546" y="4974318"/>
            <a:ext cx="21699798" cy="4197165"/>
          </a:xfrm>
          <a:prstGeom prst="rect">
            <a:avLst/>
          </a:prstGeom>
          <a:effectLst>
            <a:outerShdw sx="100000" sy="100000" kx="0" ky="0" algn="b" rotWithShape="0" blurRad="190500" dist="114300" dir="5400000">
              <a:srgbClr val="000000"/>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Assumption for completion of Project Undertaken"/>
          <p:cNvSpPr txBox="1"/>
          <p:nvPr>
            <p:ph type="title" idx="4294967295"/>
          </p:nvPr>
        </p:nvSpPr>
        <p:spPr>
          <a:xfrm>
            <a:off x="1763962" y="1005274"/>
            <a:ext cx="21717531"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Assumption for completion of Project Undertaken</a:t>
            </a:r>
          </a:p>
        </p:txBody>
      </p:sp>
      <p:pic>
        <p:nvPicPr>
          <p:cNvPr id="216" name="Image" descr="Image"/>
          <p:cNvPicPr>
            <a:picLocks noChangeAspect="1"/>
          </p:cNvPicPr>
          <p:nvPr/>
        </p:nvPicPr>
        <p:blipFill>
          <a:blip r:embed="rId2">
            <a:extLst/>
          </a:blip>
          <a:stretch>
            <a:fillRect/>
          </a:stretch>
        </p:blipFill>
        <p:spPr>
          <a:xfrm>
            <a:off x="4011410" y="3475235"/>
            <a:ext cx="16361180" cy="8486703"/>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For any supervised machine learning algorithm first we need to decide whether the provided problem statement is a regression based or classification based problem statement and this we decide by target column where if data present inside is continuous in" descr="For any supervised machine learning algorithm first we need to decide whether the provided problem statement is a regression based or classification based problem statement and this we decide by target column where if data present inside is continuous in nature then it’s a regression based problem statement and if the data inside is in binary or discrete form then it’s a classification problem.  Here were having binary based target column where 0 and 1 was present as a result based on all feature where 0 means that a particular comment is not malignant in nature while 1 means that a particular comment is malignant in nature. So as a data scientist we need build such a model which can differentiate between comments and their categories. Based on what type of dataset do I have start analysing what are the preprocessing steps do I need. To follow. Because preprocessing is one of the important steps before model building. First identified what are the datatypes do I have , and here except two rest all 6 columns were in integer form. So we need to use any encoding technique as per the requirement to convert these string datatype to integer or float datatype. Because machine algorithm doesn’t understand the object data type and to make them understand we need to convert object column to integer or float datatype. Then checked missing values of any present in dataset . There were no null values so no need to use mean, mode or replace method here. Coming to static part here most of the columns were in binary form means either the comment is hatred or not. Even skewness and outliers can’t be used here because of no continuous columns present in this dataset. As this was classification based problem statement so needed to check whether the particular dataset do have imbalanced data or not. Checked the same using count method and found that almost 0 was 94% and 1 6% only which means the dataset was clearly an imbalanced one and to balance them used smote method for oversampling so that will not loose any of the data. Once all the steps of preprocessing done scaled all the features bring them to single unit and start building model for prediction purpose and to know which model performs best for this problem statement. For any supervised machine learning algorithm first we need to decide whether the provided problem statement is a regression based or classification based problem statement and this we decide by target column where if data present inside is continuous in nature then it’s a regression based problem statement and if the data inside is in binary or discrete form then it’s a classification problem.  Here were having binary based target column where 0 and 1 was present as a result based on all feature where 0 means that a particular comment is not malignant in nature while 1 means that a particular comment is malignant in nature. So as a data scientist we need build such a model which can differentiate between comments and their categories. Based on what type of dataset do I have start analysing what are the preprocessing steps do I need. To follow. Because preprocessing is one of the important steps before model building. First identified what are the datatypes do I have , and here except two rest all 6 columns were in integer form. So we need to use any encoding technique as per the requirement to convert these string datatype to integer or float datatype. Because machine algorithm doesn’t understand the object data type and to make them understand we need to convert object column to integer or float datatype. Then checked missing values of any present in dataset . There were no null values so no need to use mean, mode or replace method here. Coming to static part here most of the columns were in binary form means either the comment is hatred or not. Even skewness and outliers can’t be used here because of no continuous columns present in this dataset. As this was classification based problem statement so needed to check whether the particular dataset do have imbalanced data or not. Checked the same using count method and found that almost 0 was 94% and 1 6% only which means the dataset was clearly an imbalanced one and to balance them used smote method for oversampling so that will not loose any of the data. Once all the steps of preprocessing done scaled all the features bring them to single unit and start building model for prediction purpose and to know which model performs best for this problem statement."/>
          <p:cNvPicPr>
            <a:picLocks noChangeAspect="0"/>
          </p:cNvPicPr>
          <p:nvPr/>
        </p:nvPicPr>
        <p:blipFill>
          <a:blip r:embed="rId2">
            <a:extLst/>
          </a:blip>
          <a:stretch>
            <a:fillRect/>
          </a:stretch>
        </p:blipFill>
        <p:spPr>
          <a:xfrm>
            <a:off x="1537840" y="1120417"/>
            <a:ext cx="21649036" cy="10978964"/>
          </a:xfrm>
          <a:prstGeom prst="rect">
            <a:avLst/>
          </a:prstGeom>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Model Building"/>
          <p:cNvSpPr txBox="1"/>
          <p:nvPr>
            <p:ph type="title" idx="4294967295"/>
          </p:nvPr>
        </p:nvSpPr>
        <p:spPr>
          <a:xfrm>
            <a:off x="7801459" y="898969"/>
            <a:ext cx="10611308"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Model Building</a:t>
            </a:r>
          </a:p>
        </p:txBody>
      </p:sp>
      <p:pic>
        <p:nvPicPr>
          <p:cNvPr id="221" name="Image" descr="Image"/>
          <p:cNvPicPr>
            <a:picLocks noChangeAspect="1"/>
          </p:cNvPicPr>
          <p:nvPr/>
        </p:nvPicPr>
        <p:blipFill>
          <a:blip r:embed="rId2">
            <a:extLst/>
          </a:blip>
          <a:stretch>
            <a:fillRect/>
          </a:stretch>
        </p:blipFill>
        <p:spPr>
          <a:xfrm>
            <a:off x="4553663" y="4156154"/>
            <a:ext cx="17106901" cy="81153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As this is a classification based supervised machine learning problem statement so used those model which were classification based algorithms. Below are the list of algorithms which I used for this problem statement :…"/>
          <p:cNvSpPr txBox="1"/>
          <p:nvPr>
            <p:ph type="body" idx="4294967295"/>
          </p:nvPr>
        </p:nvSpPr>
        <p:spPr>
          <a:xfrm>
            <a:off x="2112557" y="3300464"/>
            <a:ext cx="20867686" cy="6536920"/>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p>
            <a:pPr marL="0" indent="0">
              <a:buSzTx/>
              <a:buNone/>
              <a:defRPr sz="4000"/>
            </a:pPr>
            <a:r>
              <a:t>As this is a classification based supervised machine learning problem statement so used those model which were classification based algorithms. Below are the list of algorithms which I used for this problem statement :</a:t>
            </a:r>
          </a:p>
          <a:p>
            <a:pPr marL="0" indent="0">
              <a:buSzTx/>
              <a:buNone/>
              <a:defRPr sz="4000"/>
            </a:pPr>
            <a:r>
              <a:t>1. Decision Tree Classifier</a:t>
            </a:r>
          </a:p>
          <a:p>
            <a:pPr marL="0" indent="0">
              <a:buSzTx/>
              <a:buNone/>
              <a:defRPr sz="4000"/>
            </a:pPr>
            <a:r>
              <a:t>2. Regression Forest Classifier</a:t>
            </a:r>
          </a:p>
          <a:p>
            <a:pPr marL="0" indent="0">
              <a:buSzTx/>
              <a:buNone/>
              <a:defRPr sz="4000"/>
            </a:pPr>
            <a:r>
              <a:t>4. Logistic Regression</a:t>
            </a:r>
          </a:p>
          <a:p>
            <a:pPr marL="0" indent="0">
              <a:buSzTx/>
              <a:buNone/>
              <a:defRPr sz="4000"/>
            </a:pPr>
            <a:r>
              <a:t>5. XGBoost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Decision Tree Classifier"/>
          <p:cNvSpPr txBox="1"/>
          <p:nvPr>
            <p:ph type="title" idx="4294967295"/>
          </p:nvPr>
        </p:nvSpPr>
        <p:spPr>
          <a:xfrm>
            <a:off x="7801459" y="898969"/>
            <a:ext cx="10611308"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Decision Tree Classifier </a:t>
            </a:r>
          </a:p>
        </p:txBody>
      </p:sp>
      <p:pic>
        <p:nvPicPr>
          <p:cNvPr id="226" name="Image" descr="Image"/>
          <p:cNvPicPr>
            <a:picLocks noChangeAspect="1"/>
          </p:cNvPicPr>
          <p:nvPr/>
        </p:nvPicPr>
        <p:blipFill>
          <a:blip r:embed="rId2">
            <a:extLst/>
          </a:blip>
          <a:stretch>
            <a:fillRect/>
          </a:stretch>
        </p:blipFill>
        <p:spPr>
          <a:xfrm>
            <a:off x="366471" y="3106436"/>
            <a:ext cx="10436080" cy="4832471"/>
          </a:xfrm>
          <a:prstGeom prst="rect">
            <a:avLst/>
          </a:prstGeom>
          <a:ln w="12700">
            <a:miter lim="400000"/>
          </a:ln>
          <a:effectLst>
            <a:outerShdw sx="100000" sy="100000" kx="0" ky="0" algn="b" rotWithShape="0" blurRad="254000" dist="127000" dir="5400000">
              <a:srgbClr val="000000">
                <a:alpha val="70000"/>
              </a:srgbClr>
            </a:outerShdw>
          </a:effectLst>
        </p:spPr>
      </p:pic>
      <p:sp>
        <p:nvSpPr>
          <p:cNvPr id="227" name="The decision tree classifier creates the classification model by building a decision tree. Each node in the tree specifies a test on an attribute, each branch descending from that node corresponds to one of the possible values for that attribute.…"/>
          <p:cNvSpPr txBox="1"/>
          <p:nvPr>
            <p:ph type="body" sz="half" idx="4294967295"/>
          </p:nvPr>
        </p:nvSpPr>
        <p:spPr>
          <a:xfrm>
            <a:off x="11152166" y="5383166"/>
            <a:ext cx="13036526" cy="7697883"/>
          </a:xfrm>
          <a:prstGeom prst="rect">
            <a:avLst/>
          </a:prstGeom>
          <a:ln w="9525">
            <a:round/>
          </a:ln>
        </p:spPr>
        <p:txBody>
          <a:bodyPr/>
          <a:lstStyle/>
          <a:p>
            <a:pPr marL="0" indent="0" defTabSz="310895">
              <a:lnSpc>
                <a:spcPct val="100000"/>
              </a:lnSpc>
              <a:spcBef>
                <a:spcPts val="0"/>
              </a:spcBef>
              <a:buSzTx/>
              <a:buNone/>
              <a:defRPr sz="2720">
                <a:solidFill>
                  <a:srgbClr val="941100"/>
                </a:solidFill>
                <a:latin typeface="Arial"/>
                <a:ea typeface="Arial"/>
                <a:cs typeface="Arial"/>
                <a:sym typeface="Arial"/>
              </a:defRPr>
            </a:pPr>
            <a:r>
              <a:t>The decision tree classifier creates the classification model by building a decision tree. Each node in the tree specifies a test on an attribute, each branch descending from that node corresponds to one of the possible values for that attribute.</a:t>
            </a:r>
          </a:p>
          <a:p>
            <a:pPr marL="0" indent="0" defTabSz="310895">
              <a:lnSpc>
                <a:spcPct val="100000"/>
              </a:lnSpc>
              <a:spcBef>
                <a:spcPts val="0"/>
              </a:spcBef>
              <a:buSzTx/>
              <a:buNone/>
              <a:defRPr sz="2720">
                <a:solidFill>
                  <a:srgbClr val="941100"/>
                </a:solidFill>
                <a:latin typeface="Arial"/>
                <a:ea typeface="Arial"/>
                <a:cs typeface="Arial"/>
                <a:sym typeface="Arial"/>
              </a:defRPr>
            </a:pPr>
            <a:r>
              <a:t>For this problem statement Decision Tree Classifier really performed well . Accuracy score is 96% while precision, recall and f1 score too were 96%. And CV score is 96.32%. Which means my model performance on this algorithm is really good. </a:t>
            </a:r>
          </a:p>
          <a:p>
            <a:pPr marL="0" indent="0" defTabSz="310895">
              <a:lnSpc>
                <a:spcPct val="100000"/>
              </a:lnSpc>
              <a:spcBef>
                <a:spcPts val="0"/>
              </a:spcBef>
              <a:buSzTx/>
              <a:buNone/>
              <a:defRPr sz="2720">
                <a:solidFill>
                  <a:srgbClr val="941100"/>
                </a:solidFill>
                <a:latin typeface="Arial"/>
                <a:ea typeface="Arial"/>
                <a:cs typeface="Arial"/>
                <a:sym typeface="Arial"/>
              </a:defRPr>
            </a:pPr>
          </a:p>
          <a:p>
            <a:pPr marL="0" indent="0" defTabSz="310895">
              <a:lnSpc>
                <a:spcPct val="100000"/>
              </a:lnSpc>
              <a:spcBef>
                <a:spcPts val="0"/>
              </a:spcBef>
              <a:buSzTx/>
              <a:buNone/>
              <a:defRPr sz="2720">
                <a:solidFill>
                  <a:srgbClr val="941100"/>
                </a:solidFill>
                <a:latin typeface="Arial"/>
                <a:ea typeface="Arial"/>
                <a:cs typeface="Arial"/>
                <a:sym typeface="Arial"/>
              </a:defRPr>
            </a:pPr>
            <a:r>
              <a:t>Below is the classification report with all detail and score :</a:t>
            </a:r>
          </a:p>
          <a:p>
            <a:pPr marL="0" indent="0" defTabSz="310895">
              <a:lnSpc>
                <a:spcPct val="100000"/>
              </a:lnSpc>
              <a:spcBef>
                <a:spcPts val="0"/>
              </a:spcBef>
              <a:buSzTx/>
              <a:buNone/>
              <a:defRPr sz="2720">
                <a:solidFill>
                  <a:srgbClr val="941100"/>
                </a:solidFill>
                <a:latin typeface="Courier"/>
                <a:ea typeface="Courier"/>
                <a:cs typeface="Courier"/>
                <a:sym typeface="Courier"/>
              </a:defRPr>
            </a:pPr>
            <a:r>
              <a:t>precision    recall  f1-score   support</a:t>
            </a:r>
          </a:p>
          <a:p>
            <a:pPr marL="0" indent="0" defTabSz="310895">
              <a:lnSpc>
                <a:spcPct val="100000"/>
              </a:lnSpc>
              <a:spcBef>
                <a:spcPts val="0"/>
              </a:spcBef>
              <a:buSzTx/>
              <a:buNone/>
              <a:defRPr sz="2720">
                <a:solidFill>
                  <a:srgbClr val="941100"/>
                </a:solidFill>
                <a:latin typeface="Courier"/>
                <a:ea typeface="Courier"/>
                <a:cs typeface="Courier"/>
                <a:sym typeface="Courier"/>
              </a:defRPr>
            </a:pPr>
          </a:p>
          <a:p>
            <a:pPr marL="0" indent="0" defTabSz="310895">
              <a:lnSpc>
                <a:spcPct val="100000"/>
              </a:lnSpc>
              <a:spcBef>
                <a:spcPts val="0"/>
              </a:spcBef>
              <a:buSzTx/>
              <a:buNone/>
              <a:defRPr sz="2720">
                <a:solidFill>
                  <a:srgbClr val="941100"/>
                </a:solidFill>
                <a:latin typeface="Courier"/>
                <a:ea typeface="Courier"/>
                <a:cs typeface="Courier"/>
                <a:sym typeface="Courier"/>
              </a:defRPr>
            </a:pPr>
            <a:r>
              <a:t>           0       0.96      0.96      0.96     42954</a:t>
            </a:r>
          </a:p>
          <a:p>
            <a:pPr marL="0" indent="0" defTabSz="310895">
              <a:lnSpc>
                <a:spcPct val="100000"/>
              </a:lnSpc>
              <a:spcBef>
                <a:spcPts val="0"/>
              </a:spcBef>
              <a:buSzTx/>
              <a:buNone/>
              <a:defRPr sz="2720">
                <a:solidFill>
                  <a:srgbClr val="941100"/>
                </a:solidFill>
                <a:latin typeface="Courier"/>
                <a:ea typeface="Courier"/>
                <a:cs typeface="Courier"/>
                <a:sym typeface="Courier"/>
              </a:defRPr>
            </a:pPr>
            <a:r>
              <a:t>           1       0.96      0.96      0.96     43054</a:t>
            </a:r>
          </a:p>
          <a:p>
            <a:pPr marL="0" indent="0" defTabSz="310895">
              <a:lnSpc>
                <a:spcPct val="100000"/>
              </a:lnSpc>
              <a:spcBef>
                <a:spcPts val="0"/>
              </a:spcBef>
              <a:buSzTx/>
              <a:buNone/>
              <a:defRPr sz="2720">
                <a:solidFill>
                  <a:srgbClr val="941100"/>
                </a:solidFill>
                <a:latin typeface="Courier"/>
                <a:ea typeface="Courier"/>
                <a:cs typeface="Courier"/>
                <a:sym typeface="Courier"/>
              </a:defRPr>
            </a:pPr>
          </a:p>
          <a:p>
            <a:pPr marL="0" indent="0" defTabSz="310895">
              <a:lnSpc>
                <a:spcPct val="100000"/>
              </a:lnSpc>
              <a:spcBef>
                <a:spcPts val="0"/>
              </a:spcBef>
              <a:buSzTx/>
              <a:buNone/>
              <a:defRPr sz="2720">
                <a:solidFill>
                  <a:srgbClr val="941100"/>
                </a:solidFill>
                <a:latin typeface="Courier"/>
                <a:ea typeface="Courier"/>
                <a:cs typeface="Courier"/>
                <a:sym typeface="Courier"/>
              </a:defRPr>
            </a:pPr>
            <a:r>
              <a:t>    accuracy                           0.96     86008</a:t>
            </a:r>
          </a:p>
          <a:p>
            <a:pPr marL="0" indent="0" defTabSz="310895">
              <a:lnSpc>
                <a:spcPct val="100000"/>
              </a:lnSpc>
              <a:spcBef>
                <a:spcPts val="0"/>
              </a:spcBef>
              <a:buSzTx/>
              <a:buNone/>
              <a:defRPr sz="2720">
                <a:solidFill>
                  <a:srgbClr val="941100"/>
                </a:solidFill>
                <a:latin typeface="Courier"/>
                <a:ea typeface="Courier"/>
                <a:cs typeface="Courier"/>
                <a:sym typeface="Courier"/>
              </a:defRPr>
            </a:pPr>
            <a:r>
              <a:t>   macro avg       0.96      0.96      0.96     86008</a:t>
            </a:r>
          </a:p>
          <a:p>
            <a:pPr marL="0" indent="0" defTabSz="310895">
              <a:lnSpc>
                <a:spcPct val="100000"/>
              </a:lnSpc>
              <a:spcBef>
                <a:spcPts val="0"/>
              </a:spcBef>
              <a:buSzTx/>
              <a:buNone/>
              <a:defRPr sz="2720">
                <a:solidFill>
                  <a:srgbClr val="941100"/>
                </a:solidFill>
                <a:latin typeface="Courier"/>
                <a:ea typeface="Courier"/>
                <a:cs typeface="Courier"/>
                <a:sym typeface="Courier"/>
              </a:defRPr>
            </a:pPr>
            <a:r>
              <a:t>weighted avg       0.96      0.96      0.96     86008</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Now a days Social media is so popular in every aspect that more than 80% youngsters or even any age people are more aggressively participating in any of the activity either surfing Facebook or Instagram or following any celebrities each and every activit" descr="Now a days Social media is so popular in every aspect that more than 80% youngsters or even any age people are more aggressively participating in any of the activity either surfing Facebook or Instagram or following any celebrities each and every activity. Positive side if we can see that by connecting more people to these sites business of such companies are in hike even people are coming more closer though they stay far from each other but the darker side is also there which really affects lot many people and leads them to mental trauma or depression. Likewise we can see that in Instagram there are lot many celebrities posting something related to them on which few really appreciate while few gives such a nonsense and intolerable  comments which can’t be taken into consideration and sometimes it become so problematic which leads these celebrities or pointed person who being bullied by few of the users to commit suicide or become victim to mental health issues which leads to depression or trauma.With respect to business terms we can say that this type of issues create loss for them, Because lot many avoids  being bullied by anyone and skip using these sites who are really active member and very famous. Even few commit sucide or leads to mental trauma because of these comments which is unacceptable , that is also loss for the respective company as there goodwill will be on risk and lot many people will avoid to such sites . So to avoid these issues these particular companies should have eyes on such comments and try to filter those and put them to offensive comments so that others could also understand that these types of comments are not acceptable for anyone . As social media is an open forum and everyone and anyone is allowed to say anything but not in such a way that there one line may hamper the others life. Now a days Social media is so popular in every aspect that more than 80% youngsters or even any age people are more aggressively participating in any of the activity either surfing Facebook or Instagram or following any celebrities each and every activity. Positive side if we can see that by connecting more people to these sites business of such companies are in hike even people are coming more closer though they stay far from each other but the darker side is also there which really affects lot many people and leads them to mental trauma or depression. Likewise we can see that in Instagram there are lot many celebrities posting something related to them on which few really appreciate while few gives such a nonsense and intolerable  comments which can’t be taken into consideration and sometimes it become so problematic which leads these celebrities or pointed person who being bullied by few of the users to commit suicide or become victim to mental health issues which leads to depression or trauma.With respect to business terms we can say that this type of issues create loss for them, Because lot many avoids  being bullied by anyone and skip using these sites who are really active member and very famous. Even few commit sucide or leads to mental trauma because of these comments which is unacceptable , that is also loss for the respective company as there goodwill will be on risk and lot many people will avoid to such sites . So to avoid these issues these particular companies should have eyes on such comments and try to filter those and put them to offensive comments so that others could also understand that these types of comments are not acceptable for anyone . As social media is an open forum and everyone and anyone is allowed to say anything but not in such a way that there one line may hamper the others life. "/>
          <p:cNvPicPr>
            <a:picLocks noChangeAspect="0"/>
          </p:cNvPicPr>
          <p:nvPr/>
        </p:nvPicPr>
        <p:blipFill>
          <a:blip r:embed="rId2">
            <a:extLst/>
          </a:blip>
          <a:stretch>
            <a:fillRect/>
          </a:stretch>
        </p:blipFill>
        <p:spPr>
          <a:xfrm>
            <a:off x="1691838" y="2815648"/>
            <a:ext cx="21981068" cy="6800664"/>
          </a:xfrm>
          <a:prstGeom prst="rect">
            <a:avLst/>
          </a:prstGeom>
          <a:effectLst>
            <a:outerShdw sx="100000" sy="100000" kx="0" ky="0" algn="b" rotWithShape="0" blurRad="381000" dist="119618" dir="0">
              <a:srgbClr val="000000">
                <a:alpha val="75000"/>
              </a:srgbClr>
            </a:outerShdw>
          </a:effectLst>
        </p:spPr>
      </p:pic>
      <p:sp>
        <p:nvSpPr>
          <p:cNvPr id="156" name="PROBLEM STATEMENT AND UNDERSTANDING"/>
          <p:cNvSpPr txBox="1"/>
          <p:nvPr>
            <p:ph type="title" idx="4294967295"/>
          </p:nvPr>
        </p:nvSpPr>
        <p:spPr>
          <a:xfrm>
            <a:off x="2253237" y="594754"/>
            <a:ext cx="20858270"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a:defRPr spc="-59" sz="6000"/>
            </a:lvl1pPr>
          </a:lstStyle>
          <a:p>
            <a:pPr/>
            <a:r>
              <a:t>PROBLEM STATEMENT AND UNDERSTANDING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andom Forest Classifier"/>
          <p:cNvSpPr txBox="1"/>
          <p:nvPr>
            <p:ph type="title" idx="4294967295"/>
          </p:nvPr>
        </p:nvSpPr>
        <p:spPr>
          <a:xfrm>
            <a:off x="7801459" y="898969"/>
            <a:ext cx="10611308"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Random Forest Classifier </a:t>
            </a:r>
          </a:p>
        </p:txBody>
      </p:sp>
      <p:pic>
        <p:nvPicPr>
          <p:cNvPr id="230" name="Image" descr="Image"/>
          <p:cNvPicPr>
            <a:picLocks noChangeAspect="1"/>
          </p:cNvPicPr>
          <p:nvPr/>
        </p:nvPicPr>
        <p:blipFill>
          <a:blip r:embed="rId2">
            <a:extLst/>
          </a:blip>
          <a:stretch>
            <a:fillRect/>
          </a:stretch>
        </p:blipFill>
        <p:spPr>
          <a:xfrm>
            <a:off x="514338" y="3916010"/>
            <a:ext cx="9835106" cy="5534174"/>
          </a:xfrm>
          <a:prstGeom prst="rect">
            <a:avLst/>
          </a:prstGeom>
          <a:ln w="12700">
            <a:miter lim="400000"/>
          </a:ln>
          <a:effectLst>
            <a:outerShdw sx="100000" sy="100000" kx="0" ky="0" algn="b" rotWithShape="0" blurRad="254000" dist="127000" dir="5400000">
              <a:srgbClr val="000000">
                <a:alpha val="70000"/>
              </a:srgbClr>
            </a:outerShdw>
          </a:effectLst>
        </p:spPr>
      </p:pic>
      <p:sp>
        <p:nvSpPr>
          <p:cNvPr id="231" name="As the name suggests, &quot;Random Forest is a classifier that contains a number of decision trees on various subsets of the given dataset and takes the average to improve the predictive accuracy of that dataset.&quot; Instead of relying on one decision tree, the "/>
          <p:cNvSpPr txBox="1"/>
          <p:nvPr>
            <p:ph type="body" sz="half" idx="4294967295"/>
          </p:nvPr>
        </p:nvSpPr>
        <p:spPr>
          <a:xfrm>
            <a:off x="10932140" y="3628080"/>
            <a:ext cx="11413620" cy="7768269"/>
          </a:xfrm>
          <a:prstGeom prst="rect">
            <a:avLst/>
          </a:prstGeom>
          <a:ln w="9525">
            <a:round/>
          </a:ln>
        </p:spPr>
        <p:txBody>
          <a:bodyPr/>
          <a:lstStyle/>
          <a:p>
            <a:pPr marL="0" indent="0" defTabSz="320039">
              <a:lnSpc>
                <a:spcPct val="100000"/>
              </a:lnSpc>
              <a:spcBef>
                <a:spcPts val="0"/>
              </a:spcBef>
              <a:buSzTx/>
              <a:buNone/>
              <a:defRPr sz="2450">
                <a:solidFill>
                  <a:srgbClr val="941100"/>
                </a:solidFill>
                <a:latin typeface="Arial"/>
                <a:ea typeface="Arial"/>
                <a:cs typeface="Arial"/>
                <a:sym typeface="Arial"/>
              </a:defRPr>
            </a:pPr>
            <a:r>
              <a:t>As the name suggests, "Random Forest is a classifier that contains a number of decision trees on various subsets of the given dataset and takes the average to improve the predictive accuracy of that dataset." Instead of relying on one decision tree, the random forest takes the prediction from each tree.</a:t>
            </a:r>
          </a:p>
          <a:p>
            <a:pPr marL="0" indent="0" defTabSz="320039">
              <a:lnSpc>
                <a:spcPct val="100000"/>
              </a:lnSpc>
              <a:spcBef>
                <a:spcPts val="0"/>
              </a:spcBef>
              <a:buSzTx/>
              <a:buNone/>
              <a:defRPr sz="2450">
                <a:solidFill>
                  <a:srgbClr val="941100"/>
                </a:solidFill>
                <a:latin typeface="Arial"/>
                <a:ea typeface="Arial"/>
                <a:cs typeface="Arial"/>
                <a:sym typeface="Arial"/>
              </a:defRPr>
            </a:pPr>
          </a:p>
          <a:p>
            <a:pPr marL="0" indent="0" defTabSz="320039">
              <a:lnSpc>
                <a:spcPct val="100000"/>
              </a:lnSpc>
              <a:spcBef>
                <a:spcPts val="0"/>
              </a:spcBef>
              <a:buSzTx/>
              <a:buNone/>
              <a:defRPr sz="2450">
                <a:solidFill>
                  <a:srgbClr val="941100"/>
                </a:solidFill>
                <a:latin typeface="Arial"/>
                <a:ea typeface="Arial"/>
                <a:cs typeface="Arial"/>
                <a:sym typeface="Arial"/>
              </a:defRPr>
            </a:pPr>
            <a:r>
              <a:t>Here performance of Decision tree and Random forest were same both given accuracy score as 96% and CV score 96.32%. So we can’t say that any one of the algorithm works really best for this problem statement .</a:t>
            </a:r>
          </a:p>
          <a:p>
            <a:pPr marL="0" indent="0" defTabSz="320039">
              <a:lnSpc>
                <a:spcPct val="100000"/>
              </a:lnSpc>
              <a:spcBef>
                <a:spcPts val="0"/>
              </a:spcBef>
              <a:buSzTx/>
              <a:buNone/>
              <a:defRPr sz="2450">
                <a:solidFill>
                  <a:srgbClr val="941100"/>
                </a:solidFill>
                <a:latin typeface="Arial"/>
                <a:ea typeface="Arial"/>
                <a:cs typeface="Arial"/>
                <a:sym typeface="Arial"/>
              </a:defRPr>
            </a:pPr>
          </a:p>
          <a:p>
            <a:pPr marL="0" indent="0" defTabSz="320039">
              <a:lnSpc>
                <a:spcPct val="100000"/>
              </a:lnSpc>
              <a:spcBef>
                <a:spcPts val="0"/>
              </a:spcBef>
              <a:buSzTx/>
              <a:buNone/>
              <a:defRPr sz="2450">
                <a:solidFill>
                  <a:srgbClr val="941100"/>
                </a:solidFill>
                <a:latin typeface="Arial"/>
                <a:ea typeface="Arial"/>
                <a:cs typeface="Arial"/>
                <a:sym typeface="Arial"/>
              </a:defRPr>
            </a:pPr>
            <a:r>
              <a:t>Below is the classification report for the same where all score such as precision, recall, f1 and accuracy score given . </a:t>
            </a:r>
          </a:p>
          <a:p>
            <a:pPr marL="0" indent="0" defTabSz="320039">
              <a:lnSpc>
                <a:spcPct val="100000"/>
              </a:lnSpc>
              <a:spcBef>
                <a:spcPts val="0"/>
              </a:spcBef>
              <a:buSzTx/>
              <a:buNone/>
              <a:defRPr sz="2450">
                <a:solidFill>
                  <a:srgbClr val="941100"/>
                </a:solidFill>
                <a:latin typeface="Arial"/>
                <a:ea typeface="Arial"/>
                <a:cs typeface="Arial"/>
                <a:sym typeface="Arial"/>
              </a:defRPr>
            </a:pPr>
          </a:p>
          <a:p>
            <a:pPr marL="0" indent="0" defTabSz="320039">
              <a:lnSpc>
                <a:spcPct val="100000"/>
              </a:lnSpc>
              <a:spcBef>
                <a:spcPts val="0"/>
              </a:spcBef>
              <a:buSzTx/>
              <a:buNone/>
              <a:defRPr sz="2450">
                <a:solidFill>
                  <a:srgbClr val="941100"/>
                </a:solidFill>
                <a:latin typeface="Courier"/>
                <a:ea typeface="Courier"/>
                <a:cs typeface="Courier"/>
                <a:sym typeface="Courier"/>
              </a:defRPr>
            </a:pPr>
            <a:r>
              <a:t>precision    recall  f1-score   support</a:t>
            </a:r>
          </a:p>
          <a:p>
            <a:pPr marL="0" indent="0" defTabSz="320039">
              <a:lnSpc>
                <a:spcPct val="100000"/>
              </a:lnSpc>
              <a:spcBef>
                <a:spcPts val="0"/>
              </a:spcBef>
              <a:buSzTx/>
              <a:buNone/>
              <a:defRPr sz="2450">
                <a:solidFill>
                  <a:srgbClr val="941100"/>
                </a:solidFill>
                <a:latin typeface="Courier"/>
                <a:ea typeface="Courier"/>
                <a:cs typeface="Courier"/>
                <a:sym typeface="Courier"/>
              </a:defRPr>
            </a:pPr>
          </a:p>
          <a:p>
            <a:pPr marL="0" indent="0" defTabSz="320039">
              <a:lnSpc>
                <a:spcPct val="100000"/>
              </a:lnSpc>
              <a:spcBef>
                <a:spcPts val="0"/>
              </a:spcBef>
              <a:buSzTx/>
              <a:buNone/>
              <a:defRPr sz="2450">
                <a:solidFill>
                  <a:srgbClr val="941100"/>
                </a:solidFill>
                <a:latin typeface="Courier"/>
                <a:ea typeface="Courier"/>
                <a:cs typeface="Courier"/>
                <a:sym typeface="Courier"/>
              </a:defRPr>
            </a:pPr>
            <a:r>
              <a:t>           0       0.95      1.00      0.97     42954</a:t>
            </a:r>
          </a:p>
          <a:p>
            <a:pPr marL="0" indent="0" defTabSz="320039">
              <a:lnSpc>
                <a:spcPct val="100000"/>
              </a:lnSpc>
              <a:spcBef>
                <a:spcPts val="0"/>
              </a:spcBef>
              <a:buSzTx/>
              <a:buNone/>
              <a:defRPr sz="2450">
                <a:solidFill>
                  <a:srgbClr val="941100"/>
                </a:solidFill>
                <a:latin typeface="Courier"/>
                <a:ea typeface="Courier"/>
                <a:cs typeface="Courier"/>
                <a:sym typeface="Courier"/>
              </a:defRPr>
            </a:pPr>
            <a:r>
              <a:t>           1       1.00      0.95      0.97     43054</a:t>
            </a:r>
          </a:p>
          <a:p>
            <a:pPr marL="0" indent="0" defTabSz="320039">
              <a:lnSpc>
                <a:spcPct val="100000"/>
              </a:lnSpc>
              <a:spcBef>
                <a:spcPts val="0"/>
              </a:spcBef>
              <a:buSzTx/>
              <a:buNone/>
              <a:defRPr sz="2450">
                <a:solidFill>
                  <a:srgbClr val="941100"/>
                </a:solidFill>
                <a:latin typeface="Courier"/>
                <a:ea typeface="Courier"/>
                <a:cs typeface="Courier"/>
                <a:sym typeface="Courier"/>
              </a:defRPr>
            </a:pPr>
          </a:p>
          <a:p>
            <a:pPr marL="0" indent="0" defTabSz="320039">
              <a:lnSpc>
                <a:spcPct val="100000"/>
              </a:lnSpc>
              <a:spcBef>
                <a:spcPts val="0"/>
              </a:spcBef>
              <a:buSzTx/>
              <a:buNone/>
              <a:defRPr sz="2450">
                <a:solidFill>
                  <a:srgbClr val="941100"/>
                </a:solidFill>
                <a:latin typeface="Courier"/>
                <a:ea typeface="Courier"/>
                <a:cs typeface="Courier"/>
                <a:sym typeface="Courier"/>
              </a:defRPr>
            </a:pPr>
            <a:r>
              <a:t>    accuracy                           0.97     86008</a:t>
            </a:r>
          </a:p>
          <a:p>
            <a:pPr marL="0" indent="0" defTabSz="320039">
              <a:lnSpc>
                <a:spcPct val="100000"/>
              </a:lnSpc>
              <a:spcBef>
                <a:spcPts val="0"/>
              </a:spcBef>
              <a:buSzTx/>
              <a:buNone/>
              <a:defRPr sz="2450">
                <a:solidFill>
                  <a:srgbClr val="941100"/>
                </a:solidFill>
                <a:latin typeface="Courier"/>
                <a:ea typeface="Courier"/>
                <a:cs typeface="Courier"/>
                <a:sym typeface="Courier"/>
              </a:defRPr>
            </a:pPr>
            <a:r>
              <a:t>   macro avg       0.97      0.97      0.97     86008</a:t>
            </a:r>
          </a:p>
          <a:p>
            <a:pPr marL="0" indent="0" defTabSz="320039">
              <a:lnSpc>
                <a:spcPct val="100000"/>
              </a:lnSpc>
              <a:spcBef>
                <a:spcPts val="0"/>
              </a:spcBef>
              <a:buSzTx/>
              <a:buNone/>
              <a:defRPr sz="2450">
                <a:solidFill>
                  <a:srgbClr val="941100"/>
                </a:solidFill>
                <a:latin typeface="Courier"/>
                <a:ea typeface="Courier"/>
                <a:cs typeface="Courier"/>
                <a:sym typeface="Courier"/>
              </a:defRPr>
            </a:pPr>
            <a:r>
              <a:t>weighted avg       0.97      0.97      0.97     86008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Logistic Regression"/>
          <p:cNvSpPr txBox="1"/>
          <p:nvPr>
            <p:ph type="title" idx="4294967295"/>
          </p:nvPr>
        </p:nvSpPr>
        <p:spPr>
          <a:xfrm>
            <a:off x="7801459" y="898969"/>
            <a:ext cx="10611308"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Logistic Regression</a:t>
            </a:r>
          </a:p>
        </p:txBody>
      </p:sp>
      <p:pic>
        <p:nvPicPr>
          <p:cNvPr id="234" name="Image" descr="Image"/>
          <p:cNvPicPr>
            <a:picLocks noChangeAspect="1"/>
          </p:cNvPicPr>
          <p:nvPr/>
        </p:nvPicPr>
        <p:blipFill>
          <a:blip r:embed="rId2">
            <a:extLst/>
          </a:blip>
          <a:stretch>
            <a:fillRect/>
          </a:stretch>
        </p:blipFill>
        <p:spPr>
          <a:xfrm>
            <a:off x="642343" y="3631416"/>
            <a:ext cx="11158572" cy="5579287"/>
          </a:xfrm>
          <a:prstGeom prst="rect">
            <a:avLst/>
          </a:prstGeom>
          <a:ln w="12700">
            <a:miter lim="400000"/>
          </a:ln>
          <a:effectLst>
            <a:outerShdw sx="100000" sy="100000" kx="0" ky="0" algn="b" rotWithShape="0" blurRad="254000" dist="357580" dir="5400000">
              <a:srgbClr val="000000">
                <a:alpha val="70000"/>
              </a:srgbClr>
            </a:outerShdw>
          </a:effectLst>
        </p:spPr>
      </p:pic>
      <p:sp>
        <p:nvSpPr>
          <p:cNvPr id="235" name="Logistic regression is a statistical analysis method used to predict a data value based on prior observations of a data set. ... A logistic regression model predicts a dependent data variable by analyzing the relationship between one or more existing ind"/>
          <p:cNvSpPr txBox="1"/>
          <p:nvPr>
            <p:ph type="body" sz="half" idx="4294967295"/>
          </p:nvPr>
        </p:nvSpPr>
        <p:spPr>
          <a:xfrm>
            <a:off x="12664922" y="3651481"/>
            <a:ext cx="11038105" cy="8314357"/>
          </a:xfrm>
          <a:prstGeom prst="rect">
            <a:avLst/>
          </a:prstGeom>
        </p:spPr>
        <p:txBody>
          <a:bodyPr/>
          <a:lstStyle/>
          <a:p>
            <a:pPr marL="0" indent="0" defTabSz="306324">
              <a:lnSpc>
                <a:spcPct val="100000"/>
              </a:lnSpc>
              <a:spcBef>
                <a:spcPts val="0"/>
              </a:spcBef>
              <a:buSzTx/>
              <a:buNone/>
              <a:defRPr sz="2680">
                <a:solidFill>
                  <a:schemeClr val="accent5">
                    <a:hueOff val="-65973"/>
                    <a:satOff val="18050"/>
                    <a:lumOff val="-15912"/>
                  </a:schemeClr>
                </a:solidFill>
                <a:latin typeface="Arial"/>
                <a:ea typeface="Arial"/>
                <a:cs typeface="Arial"/>
                <a:sym typeface="Arial"/>
              </a:defRPr>
            </a:pPr>
            <a:r>
              <a:t>Logistic regression is a statistical analysis method used to predict a data value based on prior observations of a data set. ... A logistic regression model predicts a dependent data variable by analyzing the relationship between one or more existing independent variables.</a:t>
            </a:r>
          </a:p>
          <a:p>
            <a:pPr marL="0" indent="0" defTabSz="306324">
              <a:lnSpc>
                <a:spcPct val="100000"/>
              </a:lnSpc>
              <a:spcBef>
                <a:spcPts val="0"/>
              </a:spcBef>
              <a:buSzTx/>
              <a:buNone/>
              <a:defRPr sz="2680">
                <a:solidFill>
                  <a:schemeClr val="accent5">
                    <a:hueOff val="-65973"/>
                    <a:satOff val="18050"/>
                    <a:lumOff val="-15912"/>
                  </a:schemeClr>
                </a:solidFill>
                <a:latin typeface="Arial"/>
                <a:ea typeface="Arial"/>
                <a:cs typeface="Arial"/>
                <a:sym typeface="Arial"/>
              </a:defRPr>
            </a:pPr>
          </a:p>
          <a:p>
            <a:pPr marL="0" indent="0" defTabSz="306324">
              <a:lnSpc>
                <a:spcPct val="100000"/>
              </a:lnSpc>
              <a:spcBef>
                <a:spcPts val="0"/>
              </a:spcBef>
              <a:buSzTx/>
              <a:buNone/>
              <a:defRPr sz="2680">
                <a:solidFill>
                  <a:schemeClr val="accent5">
                    <a:hueOff val="-65973"/>
                    <a:satOff val="18050"/>
                    <a:lumOff val="-15912"/>
                  </a:schemeClr>
                </a:solidFill>
                <a:latin typeface="Arial"/>
                <a:ea typeface="Arial"/>
                <a:cs typeface="Arial"/>
                <a:sym typeface="Arial"/>
              </a:defRPr>
            </a:pPr>
            <a:r>
              <a:t>Logistic Regression here do have better performance than previous two algorithm with 97% accuracy score. While CV score is 97.39%. </a:t>
            </a:r>
          </a:p>
          <a:p>
            <a:pPr marL="0" indent="0" defTabSz="306324">
              <a:lnSpc>
                <a:spcPct val="100000"/>
              </a:lnSpc>
              <a:spcBef>
                <a:spcPts val="0"/>
              </a:spcBef>
              <a:buSzTx/>
              <a:buNone/>
              <a:defRPr sz="2680">
                <a:solidFill>
                  <a:schemeClr val="accent5">
                    <a:hueOff val="-65973"/>
                    <a:satOff val="18050"/>
                    <a:lumOff val="-15912"/>
                  </a:schemeClr>
                </a:solidFill>
                <a:latin typeface="Arial"/>
                <a:ea typeface="Arial"/>
                <a:cs typeface="Arial"/>
                <a:sym typeface="Arial"/>
              </a:defRPr>
            </a:pPr>
            <a:r>
              <a:t>Below is the classification report for the same where all score such as precision, recall, f1 and accuracy score given :</a:t>
            </a:r>
          </a:p>
          <a:p>
            <a:pPr marL="0" indent="0" defTabSz="306324">
              <a:lnSpc>
                <a:spcPct val="100000"/>
              </a:lnSpc>
              <a:spcBef>
                <a:spcPts val="0"/>
              </a:spcBef>
              <a:buSzTx/>
              <a:buNone/>
              <a:defRPr sz="2680">
                <a:solidFill>
                  <a:schemeClr val="accent5">
                    <a:hueOff val="-65973"/>
                    <a:satOff val="18050"/>
                    <a:lumOff val="-15912"/>
                  </a:schemeClr>
                </a:solidFill>
                <a:latin typeface="Arial"/>
                <a:ea typeface="Arial"/>
                <a:cs typeface="Arial"/>
                <a:sym typeface="Arial"/>
              </a:defRPr>
            </a:pP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             precision    recall  f1-score   support</a:t>
            </a: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           0       0.95      1.00      0.97     42954</a:t>
            </a: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           1       1.00      0.95      0.97     43054</a:t>
            </a: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    accuracy                           0.97     86008</a:t>
            </a: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   macro avg       0.97      0.97      0.97     86008</a:t>
            </a:r>
          </a:p>
          <a:p>
            <a:pPr marL="0" indent="0" defTabSz="306324">
              <a:lnSpc>
                <a:spcPct val="100000"/>
              </a:lnSpc>
              <a:spcBef>
                <a:spcPts val="0"/>
              </a:spcBef>
              <a:buSzTx/>
              <a:buNone/>
              <a:defRPr sz="2680">
                <a:solidFill>
                  <a:schemeClr val="accent5">
                    <a:hueOff val="-65973"/>
                    <a:satOff val="18050"/>
                    <a:lumOff val="-15912"/>
                  </a:schemeClr>
                </a:solidFill>
                <a:latin typeface="Courier"/>
                <a:ea typeface="Courier"/>
                <a:cs typeface="Courier"/>
                <a:sym typeface="Courier"/>
              </a:defRPr>
            </a:pPr>
            <a:r>
              <a:t>weighted avg       0.97      0.97      0.97     86008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XGBoost"/>
          <p:cNvSpPr txBox="1"/>
          <p:nvPr>
            <p:ph type="title" idx="4294967295"/>
          </p:nvPr>
        </p:nvSpPr>
        <p:spPr>
          <a:xfrm>
            <a:off x="9228929" y="735161"/>
            <a:ext cx="6932483"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XGBoost</a:t>
            </a:r>
          </a:p>
        </p:txBody>
      </p:sp>
      <p:pic>
        <p:nvPicPr>
          <p:cNvPr id="238" name="Image" descr="Image"/>
          <p:cNvPicPr>
            <a:picLocks noChangeAspect="1"/>
          </p:cNvPicPr>
          <p:nvPr/>
        </p:nvPicPr>
        <p:blipFill>
          <a:blip r:embed="rId2">
            <a:extLst/>
          </a:blip>
          <a:stretch>
            <a:fillRect/>
          </a:stretch>
        </p:blipFill>
        <p:spPr>
          <a:xfrm>
            <a:off x="672064" y="2883214"/>
            <a:ext cx="10171798" cy="7619031"/>
          </a:xfrm>
          <a:prstGeom prst="rect">
            <a:avLst/>
          </a:prstGeom>
          <a:ln w="12700">
            <a:miter lim="400000"/>
          </a:ln>
          <a:effectLst>
            <a:outerShdw sx="100000" sy="100000" kx="0" ky="0" algn="b" rotWithShape="0" blurRad="254000" dist="224114" dir="5400000">
              <a:srgbClr val="000000">
                <a:alpha val="80673"/>
              </a:srgbClr>
            </a:outerShdw>
          </a:effectLst>
        </p:spPr>
      </p:pic>
      <p:sp>
        <p:nvSpPr>
          <p:cNvPr id="239" name="XGBoost is a decision-tree-based ensemble Machine Learning algorithm that uses a gradient boosting framework. In prediction problems involving unstructured data (images, text, etc.) artificial neural networks tend to outperform all other algorithms or fr"/>
          <p:cNvSpPr txBox="1"/>
          <p:nvPr>
            <p:ph type="body" sz="half" idx="4294967295"/>
          </p:nvPr>
        </p:nvSpPr>
        <p:spPr>
          <a:xfrm>
            <a:off x="11656844" y="3511074"/>
            <a:ext cx="11180340" cy="8382001"/>
          </a:xfrm>
          <a:prstGeom prst="rect">
            <a:avLst/>
          </a:prstGeom>
        </p:spPr>
        <p:txBody>
          <a:bodyPr/>
          <a:lstStyle/>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r>
              <a:t>XGBoost is a decision-tree-based ensemble Machine Learning algorithm that uses a gradient boosting framework. In prediction problems involving unstructured data (images, text, etc.) artificial neural networks tend to outperform all other algorithms or frameworks.</a:t>
            </a:r>
          </a:p>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p>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r>
              <a:t>XGBoost score is similar to logistic regression with 97% accuracy score and CV score is 97.42%. Which means both logistic and XGBoost performs with same score. </a:t>
            </a:r>
          </a:p>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p>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r>
              <a:t>Below is the screen shot of all score with classification report :</a:t>
            </a:r>
          </a:p>
          <a:p>
            <a:pPr marL="0" indent="0" defTabSz="352043">
              <a:lnSpc>
                <a:spcPct val="100000"/>
              </a:lnSpc>
              <a:spcBef>
                <a:spcPts val="0"/>
              </a:spcBef>
              <a:buSzTx/>
              <a:buNone/>
              <a:defRPr sz="2695">
                <a:solidFill>
                  <a:schemeClr val="accent5">
                    <a:hueOff val="-208605"/>
                    <a:satOff val="22839"/>
                    <a:lumOff val="-26624"/>
                  </a:schemeClr>
                </a:solidFill>
                <a:latin typeface="Arial"/>
                <a:ea typeface="Arial"/>
                <a:cs typeface="Arial"/>
                <a:sym typeface="Arial"/>
              </a:defRPr>
            </a:pP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             precision    recall  f1-score   support</a:t>
            </a: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           0       0.95      1.00      0.97     42954</a:t>
            </a: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           1       1.00      0.95      0.97     43054</a:t>
            </a: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    accuracy                           0.97     86008</a:t>
            </a: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   macro avg       0.97      0.97      0.97     86008</a:t>
            </a:r>
          </a:p>
          <a:p>
            <a:pPr marL="0" indent="0" defTabSz="352043">
              <a:lnSpc>
                <a:spcPct val="100000"/>
              </a:lnSpc>
              <a:spcBef>
                <a:spcPts val="0"/>
              </a:spcBef>
              <a:buSzTx/>
              <a:buNone/>
              <a:defRPr sz="2695">
                <a:solidFill>
                  <a:schemeClr val="accent5">
                    <a:hueOff val="-208605"/>
                    <a:satOff val="22839"/>
                    <a:lumOff val="-26624"/>
                  </a:schemeClr>
                </a:solidFill>
                <a:latin typeface="Courier"/>
                <a:ea typeface="Courier"/>
                <a:cs typeface="Courier"/>
                <a:sym typeface="Courier"/>
              </a:defRPr>
            </a:pPr>
            <a:r>
              <a:t>weighted avg       0.97      0.97      0.97     86008</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Conclusion"/>
          <p:cNvSpPr txBox="1"/>
          <p:nvPr>
            <p:ph type="title" idx="4294967295"/>
          </p:nvPr>
        </p:nvSpPr>
        <p:spPr>
          <a:xfrm>
            <a:off x="9228929" y="735161"/>
            <a:ext cx="6932483" cy="1570127"/>
          </a:xfrm>
          <a:prstGeom prst="rect">
            <a:avLst/>
          </a:prstGeom>
          <a:gradFill>
            <a:gsLst>
              <a:gs pos="0">
                <a:srgbClr val="00FDFF"/>
              </a:gs>
              <a:gs pos="100000">
                <a:srgbClr val="D6D6D6"/>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Conclusion</a:t>
            </a:r>
          </a:p>
        </p:txBody>
      </p:sp>
      <p:sp>
        <p:nvSpPr>
          <p:cNvPr id="242" name="Internet now a days become part of every individual ans specially social media. Social media is such a platform where most of the population spends there time and try to know the life of others, either it’s a friend , family member, or any celebrities. H"/>
          <p:cNvSpPr txBox="1"/>
          <p:nvPr>
            <p:ph type="body" idx="4294967295"/>
          </p:nvPr>
        </p:nvSpPr>
        <p:spPr>
          <a:xfrm>
            <a:off x="781708" y="2777137"/>
            <a:ext cx="22820584" cy="10384902"/>
          </a:xfrm>
          <a:prstGeom prst="rect">
            <a:avLst/>
          </a:prstGeom>
          <a:gradFill>
            <a:gsLst>
              <a:gs pos="0">
                <a:srgbClr val="EBEBEB"/>
              </a:gs>
              <a:gs pos="100000">
                <a:srgbClr val="C0C0C0"/>
              </a:gs>
            </a:gsLst>
            <a:lin ang="5400000"/>
          </a:gradFill>
          <a:ln w="9525">
            <a:round/>
          </a:ln>
          <a:effectLst>
            <a:outerShdw sx="100000" sy="100000" kx="0" ky="0" algn="b" rotWithShape="0" blurRad="254000" dist="224114" dir="5400000">
              <a:srgbClr val="000000">
                <a:alpha val="80673"/>
              </a:srgbClr>
            </a:outerShdw>
          </a:effectLst>
        </p:spPr>
        <p:txBody>
          <a:bodyPr/>
          <a:lstStyle>
            <a:lvl1pPr marL="0" indent="0">
              <a:lnSpc>
                <a:spcPct val="100000"/>
              </a:lnSpc>
              <a:spcBef>
                <a:spcPts val="0"/>
              </a:spcBef>
              <a:buSzTx/>
              <a:buNone/>
              <a:tabLst>
                <a:tab pos="228600" algn="l"/>
                <a:tab pos="469900" algn="l"/>
                <a:tab pos="711200" algn="l"/>
                <a:tab pos="952500" algn="l"/>
                <a:tab pos="1193800" algn="l"/>
                <a:tab pos="1435100" algn="l"/>
                <a:tab pos="1676400" algn="l"/>
                <a:tab pos="1917700" algn="l"/>
                <a:tab pos="2159000" algn="l"/>
                <a:tab pos="2400300" algn="l"/>
                <a:tab pos="2641600" algn="l"/>
                <a:tab pos="2882900" algn="l"/>
              </a:tabLst>
              <a:defRPr sz="2680">
                <a:latin typeface="Baskerville"/>
                <a:ea typeface="Baskerville"/>
                <a:cs typeface="Baskerville"/>
                <a:sym typeface="Baskerville"/>
              </a:defRPr>
            </a:lvl1pPr>
          </a:lstStyle>
          <a:p>
            <a:pPr defTabSz="914400"/>
            <a:r>
              <a:t>Internet now a days become part of every individual ans specially social media. Social media is such a platform where most of the population spends there time and try to know the life of others, either it’s a friend , family member, or any celebrities. Here every one free to share there opinion or can put their point of view what they think for others. There is another part which really affects others specially celebs who every day have to be trolled by public. Sometimes few comments are tolerable while some comments are such which really affects their life. These comments affects so much that few of them face the issue of depression, mental illness and even social thought comes to few minds. These hateful, abusive comments should be filtered or to be put into trash so that others life not get affected. Here as a data scientist need to build such a model which can differentiate between comments and it’s categories. To build a model need to collect data related to these comments and need to analyse the data properly so that we can train the model and can predict what result being expected. Once both train and test data collected in the form of CSV format loaded the same to python using pandas in read format. Checked the shape of dataset where in train data total columns were 1,59,571 and columns without label were 8 and after adding label which is our target column were 9, while in test data total rows were 1,53,164 and columns were 2 in which only id for comments and comments column were there and both were in object datatype. In train dataset also comments and id column were in object datatype while all the there category column were in numerical form. Converted object datatype to numerical form using label encoder technique. Machine algorithm doesn’t understand the text to string datatype , to make them understand we need to convert string to integer or float datatype. No null values were present in this dataset. Coming to skewness and outliers no need to remove though skewness were there in numerical columns but as we know that skewness generally we perform for mathematical operation and these operation we do on continuous columns and none of the columns were in continuous form here. Columns which were in numerical form were discrete in nature. Comments being segregated into 6 categories which is malignant, highly malignant, rude, abusive, threat, and loathe. According to the comments done 1 and 0 value being given respectively i.e., 0 for non hateful comments and 1 for hateful comments. Where using visualisation technique we can observe that hateful comments ratio are too less compare to good comments where threat category were almost nill. All together there were 6% population who do such kind of comments. And we need to filter these only. As we can see in our target 0 and 1 was given means either yes or no which means it’s in binary form. So this is classification dataset and in classification problem we need to check whether the dataset is balanced or not. Checked using count method and found that there is a huge difference between the value of 0 and 1. So to balance the same used smote method to oversample the data and to avoid data loss. As data loss lead our model not to perform well.Once all the preprocessing done scaled all the feature using standard scaler to bring all the unit to same label. Next found best random state so that will train our model on the same. Segregated 70% and 30% respectively for training and testing purpose . Which means my model will be trained on 70% data and will predict on the basis of 30% data. Then choose 5 models which were Decision Tree Classifier, Random Forest Classifier, SVC, Logistic Regression and XGBoost. Among all almost three model were having same performance and given highest accuracy and CV score which was 97% . Based on score did hyperparameter tuning for SVC algorithm using GridSearchCV. Then saved the model using job lib. And predicted on the basis of test dataset.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XPLANATORY DETAILED ANALYSIS - EDA"/>
          <p:cNvSpPr txBox="1"/>
          <p:nvPr>
            <p:ph type="title" idx="4294967295"/>
          </p:nvPr>
        </p:nvSpPr>
        <p:spPr>
          <a:xfrm>
            <a:off x="3004223" y="594754"/>
            <a:ext cx="19755034"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EXPLANATORY DETAILED ANALYSIS - EDA</a:t>
            </a:r>
          </a:p>
        </p:txBody>
      </p:sp>
      <p:pic>
        <p:nvPicPr>
          <p:cNvPr id="159" name="This dataset was not having label column . There were 6 different columns where each comment being marked as 0 and 1 based on review of people on social media.Based on which need to decide if any of the column do have 1 then the target column will have 1" descr="This dataset was not having label column . There were 6 different columns where each comment being marked as 0 and 1 based on review of people on social media.Based on which need to decide if any of the column do have 1 then the target column will have 1 which means that particular comment is a malignant comment and if none of the column were 1 then in target column need to put 0 means comment is not malignant comment. Once analysed and filled the target column accordingly then analysed whether the problem statement is classified or regression based problem. As the target column was having binary variables means 0 and 1 so considering it as classification problem further processed. Regression problem are generally considered when the target column do have continuous variables in it. And here 0 and 1 is not a continuous variables. It’s a boolean expression , which means either yes or no. Both train and test data were available so data cleaning and preprocessing required for both of them before model building all the process were same for both train and test data. Total number of rows I training data were 1,59,571 and 8 columns no target column was available here , that we need to create. In test data total number of rows were 1,53,164 and columns were only 2. what type of data are present in problem statement for that used info method and came across that in test data total two columns were having object datatype and in test sheet also two columns were in object datatype as in both ID and comment text were in object datatype. Coming to static analysis none of the columns were in continuous form so the quantile result which was min 0 and max 1 for all the numerical columns even in between which is 1st, 2nd and 3rd quantile 0 was present.There are skewness but no need to treat them as we treat skewness for continuous variables , because this is one of the mathematical operation which we need to perform for reducing skewness in data. Also there are no null values in both the data sheet. Next created label column by appending 0 for those comment where none of the comments were in 1 and 1 for those where either any of the column were having 1 in it. This dataset is an imbalanced one because 0 is almost having 94% while 1 is only 6% of total data. So to balance this used smote to oversample and avoid loosing data . Mostly all the columns which according to their comment has been categorised 0 was higher in number and with huge margin. Which means there only few people whose comment is unacceptable and offensive. Even by observing the difference between 1 and and 0 in label column we can say that there are 6% people on social media who spread hateful and offensive comments. This dataset was not having label column . There were 6 different columns where each comment being marked as 0 and 1 based on review of people on social media.Based on which need to decide if any of the column do have 1 then the target column will have 1 which means that particular comment is a malignant comment and if none of the column were 1 then in target column need to put 0 means comment is not malignant comment. Once analysed and filled the target column accordingly then analysed whether the problem statement is classified or regression based problem. As the target column was having binary variables means 0 and 1 so considering it as classification problem further processed. Regression problem are generally considered when the target column do have continuous variables in it. And here 0 and 1 is not a continuous variables. It’s a boolean expression , which means either yes or no. Both train and test data were available so data cleaning and preprocessing required for both of them before model building all the process were same for both train and test data. Total number of rows I training data were 1,59,571 and 8 columns no target column was available here , that we need to create. In test data total number of rows were 1,53,164 and columns were only 2. what type of data are present in problem statement for that used info method and came across that in test data total two columns were having object datatype and in test sheet also two columns were in object datatype as in both ID and comment text were in object datatype. Coming to static analysis none of the columns were in continuous form so the quantile result which was min 0 and max 1 for all the numerical columns even in between which is 1st, 2nd and 3rd quantile 0 was present.There are skewness but no need to treat them as we treat skewness for continuous variables , because this is one of the mathematical operation which we need to perform for reducing skewness in data. Also there are no null values in both the data sheet. Next created label column by appending 0 for those comment where none of the comments were in 1 and 1 for those where either any of the column were having 1 in it. This dataset is an imbalanced one because 0 is almost having 94% while 1 is only 6% of total data. So to balance this used smote to oversample and avoid loosing data . Mostly all the columns which according to their comment has been categorised 0 was higher in number and with huge margin. Which means there only few people whose comment is unacceptable and offensive. Even by observing the difference between 1 and and 0 in label column we can say that there are 6% people on social media who spread hateful and offensive comments. "/>
          <p:cNvPicPr>
            <a:picLocks noChangeAspect="0"/>
          </p:cNvPicPr>
          <p:nvPr/>
        </p:nvPicPr>
        <p:blipFill>
          <a:blip r:embed="rId2">
            <a:extLst/>
          </a:blip>
          <a:stretch>
            <a:fillRect/>
          </a:stretch>
        </p:blipFill>
        <p:spPr>
          <a:xfrm>
            <a:off x="1714329" y="3149029"/>
            <a:ext cx="21941348" cy="9378764"/>
          </a:xfrm>
          <a:prstGeom prst="rect">
            <a:avLst/>
          </a:prstGeom>
          <a:effectLst>
            <a:outerShdw sx="100000" sy="100000" kx="0" ky="0" algn="b" rotWithShape="0" blurRad="190500" dist="114300"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VISUALISATION ANALYSIS"/>
          <p:cNvSpPr txBox="1"/>
          <p:nvPr>
            <p:ph type="title" idx="4294967295"/>
          </p:nvPr>
        </p:nvSpPr>
        <p:spPr>
          <a:xfrm>
            <a:off x="6186780" y="594754"/>
            <a:ext cx="1351332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VISUALISATION ANALYSIS</a:t>
            </a:r>
          </a:p>
        </p:txBody>
      </p:sp>
      <p:pic>
        <p:nvPicPr>
          <p:cNvPr id="162" name="Image" descr="Image"/>
          <p:cNvPicPr>
            <a:picLocks noChangeAspect="0"/>
          </p:cNvPicPr>
          <p:nvPr/>
        </p:nvPicPr>
        <p:blipFill>
          <a:blip r:embed="rId2">
            <a:extLst/>
          </a:blip>
          <a:stretch>
            <a:fillRect/>
          </a:stretch>
        </p:blipFill>
        <p:spPr>
          <a:xfrm>
            <a:off x="7899750" y="3335924"/>
            <a:ext cx="10401898" cy="8662786"/>
          </a:xfrm>
          <a:prstGeom prst="rect">
            <a:avLst/>
          </a:prstGeom>
          <a:effectLst>
            <a:outerShdw sx="100000" sy="100000" kx="0" ky="0" algn="b" rotWithShape="0" blurRad="190500" dist="114300" dir="5400000">
              <a:srgbClr val="000000"/>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MALIGNANT ANALYSIS"/>
          <p:cNvSpPr txBox="1"/>
          <p:nvPr>
            <p:ph type="title" idx="4294967295"/>
          </p:nvPr>
        </p:nvSpPr>
        <p:spPr>
          <a:xfrm>
            <a:off x="6186780" y="594754"/>
            <a:ext cx="1351332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MALIGNANT ANALYSIS</a:t>
            </a:r>
          </a:p>
        </p:txBody>
      </p:sp>
      <p:grpSp>
        <p:nvGrpSpPr>
          <p:cNvPr id="167" name="unknown.png"/>
          <p:cNvGrpSpPr/>
          <p:nvPr/>
        </p:nvGrpSpPr>
        <p:grpSpPr>
          <a:xfrm>
            <a:off x="6406318" y="5731403"/>
            <a:ext cx="11571364" cy="7597724"/>
            <a:chOff x="0" y="0"/>
            <a:chExt cx="11571363" cy="7597723"/>
          </a:xfrm>
        </p:grpSpPr>
        <p:pic>
          <p:nvPicPr>
            <p:cNvPr id="166" name="unknown.png" descr="unknown.png"/>
            <p:cNvPicPr>
              <a:picLocks noChangeAspect="1"/>
            </p:cNvPicPr>
            <p:nvPr/>
          </p:nvPicPr>
          <p:blipFill>
            <a:blip r:embed="rId2">
              <a:extLst/>
            </a:blip>
            <a:stretch>
              <a:fillRect/>
            </a:stretch>
          </p:blipFill>
          <p:spPr>
            <a:xfrm>
              <a:off x="127000" y="88900"/>
              <a:ext cx="11317364" cy="7267524"/>
            </a:xfrm>
            <a:prstGeom prst="rect">
              <a:avLst/>
            </a:prstGeom>
            <a:ln>
              <a:noFill/>
            </a:ln>
            <a:effectLst/>
          </p:spPr>
        </p:pic>
        <p:pic>
          <p:nvPicPr>
            <p:cNvPr id="165" name="unknown.png" descr="unknown.png"/>
            <p:cNvPicPr>
              <a:picLocks noChangeAspect="0"/>
            </p:cNvPicPr>
            <p:nvPr/>
          </p:nvPicPr>
          <p:blipFill>
            <a:blip r:embed="rId3">
              <a:extLst/>
            </a:blip>
            <a:stretch>
              <a:fillRect/>
            </a:stretch>
          </p:blipFill>
          <p:spPr>
            <a:xfrm>
              <a:off x="0" y="0"/>
              <a:ext cx="11571364" cy="7597724"/>
            </a:xfrm>
            <a:prstGeom prst="rect">
              <a:avLst/>
            </a:prstGeom>
            <a:effectLst/>
          </p:spPr>
        </p:pic>
      </p:grpSp>
      <p:sp>
        <p:nvSpPr>
          <p:cNvPr id="168" name="Below with the help of countplot we got insight that 1 which means hateful comment are very less compare to 0 which means non hateful comments. Though the comments done by less people but it being done and we need to filter those columns only. These type"/>
          <p:cNvSpPr txBox="1"/>
          <p:nvPr>
            <p:ph type="body" sz="quarter" idx="4294967295"/>
          </p:nvPr>
        </p:nvSpPr>
        <p:spPr>
          <a:xfrm>
            <a:off x="2731773" y="3557876"/>
            <a:ext cx="18920454" cy="1677890"/>
          </a:xfrm>
          <a:prstGeom prst="rect">
            <a:avLst/>
          </a:prstGeom>
          <a:gradFill>
            <a:gsLst>
              <a:gs pos="0">
                <a:srgbClr val="EDD2CC"/>
              </a:gs>
              <a:gs pos="100000">
                <a:srgbClr val="FFB7DF"/>
              </a:gs>
            </a:gsLst>
            <a:lin ang="5400000"/>
          </a:gradFill>
          <a:effectLst>
            <a:outerShdw sx="100000" sy="100000" kx="0" ky="0" algn="b" rotWithShape="0" blurRad="254000" dist="127000" dir="5400000">
              <a:srgbClr val="000000">
                <a:alpha val="70000"/>
              </a:srgbClr>
            </a:outerShdw>
          </a:effectLst>
        </p:spPr>
        <p:txBody>
          <a:bodyPr/>
          <a:lstStyle>
            <a:lvl1pPr marL="0" indent="0" defTabSz="1633687">
              <a:spcBef>
                <a:spcPts val="1600"/>
              </a:spcBef>
              <a:buSzTx/>
              <a:buNone/>
              <a:defRPr sz="2948"/>
            </a:lvl1pPr>
          </a:lstStyle>
          <a:p>
            <a:pPr/>
            <a:r>
              <a:t>Below with the help of countplot we got insight that 1 which means hateful comment are very less compare to 0 which means non hateful comments. Though the comments done by less people but it being done and we need to filter those columns only. These types of comments are not acceptable.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HIGHLY - MALIGNANT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HIGHLY - MALIGNANT ANALYSIS</a:t>
            </a:r>
          </a:p>
        </p:txBody>
      </p:sp>
      <p:grpSp>
        <p:nvGrpSpPr>
          <p:cNvPr id="173" name="unknown.png"/>
          <p:cNvGrpSpPr/>
          <p:nvPr/>
        </p:nvGrpSpPr>
        <p:grpSpPr>
          <a:xfrm>
            <a:off x="6148528" y="6117273"/>
            <a:ext cx="11347591" cy="7481217"/>
            <a:chOff x="0" y="0"/>
            <a:chExt cx="11347590" cy="7481215"/>
          </a:xfrm>
        </p:grpSpPr>
        <p:pic>
          <p:nvPicPr>
            <p:cNvPr id="172" name="unknown.png" descr="unknown.png"/>
            <p:cNvPicPr>
              <a:picLocks noChangeAspect="1"/>
            </p:cNvPicPr>
            <p:nvPr/>
          </p:nvPicPr>
          <p:blipFill>
            <a:blip r:embed="rId2">
              <a:extLst/>
            </a:blip>
            <a:stretch>
              <a:fillRect/>
            </a:stretch>
          </p:blipFill>
          <p:spPr>
            <a:xfrm>
              <a:off x="127000" y="88900"/>
              <a:ext cx="11093591" cy="7151016"/>
            </a:xfrm>
            <a:prstGeom prst="rect">
              <a:avLst/>
            </a:prstGeom>
            <a:ln>
              <a:noFill/>
            </a:ln>
            <a:effectLst/>
          </p:spPr>
        </p:pic>
        <p:pic>
          <p:nvPicPr>
            <p:cNvPr id="171" name="unknown.png" descr="unknown.png"/>
            <p:cNvPicPr>
              <a:picLocks noChangeAspect="0"/>
            </p:cNvPicPr>
            <p:nvPr/>
          </p:nvPicPr>
          <p:blipFill>
            <a:blip r:embed="rId3">
              <a:extLst/>
            </a:blip>
            <a:stretch>
              <a:fillRect/>
            </a:stretch>
          </p:blipFill>
          <p:spPr>
            <a:xfrm>
              <a:off x="0" y="0"/>
              <a:ext cx="11347591" cy="7481216"/>
            </a:xfrm>
            <a:prstGeom prst="rect">
              <a:avLst/>
            </a:prstGeom>
            <a:effectLst/>
          </p:spPr>
        </p:pic>
      </p:grpSp>
      <p:sp>
        <p:nvSpPr>
          <p:cNvPr id="174" name="Though highly malignant comments are way less compare to malignant comments still there are few who are one step ahead in adding such comments on social media which is more harsh. This we can see clearly from below countplot graph where 1 is even less th"/>
          <p:cNvSpPr txBox="1"/>
          <p:nvPr>
            <p:ph type="body" sz="quarter" idx="4294967295"/>
          </p:nvPr>
        </p:nvSpPr>
        <p:spPr>
          <a:xfrm>
            <a:off x="2112557" y="3300464"/>
            <a:ext cx="20867686" cy="1894854"/>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a:buSzTx/>
              <a:buNone/>
              <a:defRPr sz="3000"/>
            </a:lvl1pPr>
          </a:lstStyle>
          <a:p>
            <a:pPr/>
            <a:r>
              <a:t>Though highly malignant comments are way less compare to malignant comments still there are few who are one step ahead in adding such comments on social media which is more harsh. This we can see clearly from below countplot graph where 1 is even less than 5000 while 0 is more than 1 lakh 40 thousand.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UDE CATEGORY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RUDE CATEGORY ANALYSIS</a:t>
            </a:r>
          </a:p>
        </p:txBody>
      </p:sp>
      <p:pic>
        <p:nvPicPr>
          <p:cNvPr id="177" name="unknown.png" descr="unknown.png"/>
          <p:cNvPicPr>
            <a:picLocks noChangeAspect="1"/>
          </p:cNvPicPr>
          <p:nvPr/>
        </p:nvPicPr>
        <p:blipFill>
          <a:blip r:embed="rId2">
            <a:extLst/>
          </a:blip>
          <a:stretch>
            <a:fillRect/>
          </a:stretch>
        </p:blipFill>
        <p:spPr>
          <a:xfrm>
            <a:off x="4757161" y="5887834"/>
            <a:ext cx="11544338" cy="7413276"/>
          </a:xfrm>
          <a:prstGeom prst="rect">
            <a:avLst/>
          </a:prstGeom>
          <a:ln w="12700">
            <a:miter lim="400000"/>
          </a:ln>
        </p:spPr>
      </p:pic>
      <p:sp>
        <p:nvSpPr>
          <p:cNvPr id="178" name="Here in comment section one more category was there which was rude comment. Here rude means anyone who is using some harsh words which is really hurtful and may create issues. Rude comments here done was more than highly malignant but less compare to mal"/>
          <p:cNvSpPr txBox="1"/>
          <p:nvPr>
            <p:ph type="body" sz="quarter" idx="4294967295"/>
          </p:nvPr>
        </p:nvSpPr>
        <p:spPr>
          <a:xfrm>
            <a:off x="2112557" y="3300464"/>
            <a:ext cx="20867686" cy="1894854"/>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a:buSzTx/>
              <a:buNone/>
              <a:defRPr sz="3000"/>
            </a:lvl1pPr>
          </a:lstStyle>
          <a:p>
            <a:pPr/>
            <a:r>
              <a:t>Here in comment section one more category was there which was rude comment. Here rude means anyone who is using some harsh words which is really hurtful and may create issues. Rude comments here done was more than highly malignant but less compare to malignant comments. Though there were no such huge difference between two.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HREAT CATEGORY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THREAT CATEGORY ANALYSIS</a:t>
            </a:r>
          </a:p>
        </p:txBody>
      </p:sp>
      <p:grpSp>
        <p:nvGrpSpPr>
          <p:cNvPr id="183" name="unknown.png"/>
          <p:cNvGrpSpPr/>
          <p:nvPr/>
        </p:nvGrpSpPr>
        <p:grpSpPr>
          <a:xfrm>
            <a:off x="6878317" y="5987699"/>
            <a:ext cx="10627366" cy="6991528"/>
            <a:chOff x="0" y="0"/>
            <a:chExt cx="10627364" cy="6991527"/>
          </a:xfrm>
        </p:grpSpPr>
        <p:pic>
          <p:nvPicPr>
            <p:cNvPr id="182" name="unknown.png" descr="unknown.png"/>
            <p:cNvPicPr>
              <a:picLocks noChangeAspect="1"/>
            </p:cNvPicPr>
            <p:nvPr/>
          </p:nvPicPr>
          <p:blipFill>
            <a:blip r:embed="rId2">
              <a:extLst/>
            </a:blip>
            <a:stretch>
              <a:fillRect/>
            </a:stretch>
          </p:blipFill>
          <p:spPr>
            <a:xfrm>
              <a:off x="127000" y="88900"/>
              <a:ext cx="10373365" cy="6661328"/>
            </a:xfrm>
            <a:prstGeom prst="rect">
              <a:avLst/>
            </a:prstGeom>
            <a:ln>
              <a:noFill/>
            </a:ln>
            <a:effectLst/>
          </p:spPr>
        </p:pic>
        <p:pic>
          <p:nvPicPr>
            <p:cNvPr id="181" name="unknown.png" descr="unknown.png"/>
            <p:cNvPicPr>
              <a:picLocks noChangeAspect="0"/>
            </p:cNvPicPr>
            <p:nvPr/>
          </p:nvPicPr>
          <p:blipFill>
            <a:blip r:embed="rId3">
              <a:extLst/>
            </a:blip>
            <a:stretch>
              <a:fillRect/>
            </a:stretch>
          </p:blipFill>
          <p:spPr>
            <a:xfrm>
              <a:off x="0" y="0"/>
              <a:ext cx="10627365" cy="6991528"/>
            </a:xfrm>
            <a:prstGeom prst="rect">
              <a:avLst/>
            </a:prstGeom>
            <a:effectLst/>
          </p:spPr>
        </p:pic>
      </p:grpSp>
      <p:sp>
        <p:nvSpPr>
          <p:cNvPr id="184" name="Threat is something which is used when someone is having an intention to inflict pain or damage to that targeted person. These types of comments are considered to be offensive and punishable. Below with the help of countplot we can see that there are ver"/>
          <p:cNvSpPr txBox="1"/>
          <p:nvPr>
            <p:ph type="body" sz="quarter" idx="4294967295"/>
          </p:nvPr>
        </p:nvSpPr>
        <p:spPr>
          <a:xfrm>
            <a:off x="2112557" y="3300464"/>
            <a:ext cx="20867686" cy="1677890"/>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2048204">
              <a:spcBef>
                <a:spcPts val="2000"/>
              </a:spcBef>
              <a:buSzTx/>
              <a:buNone/>
              <a:defRPr sz="2520"/>
            </a:lvl1pPr>
          </a:lstStyle>
          <a:p>
            <a:pPr/>
            <a:r>
              <a:t>Threat is something which is used when someone is having an intention to inflict pain or damage to that targeted person. These types of comments are considered to be offensive and punishable. Below with the help of countplot we can see that there are very less people who used such kind of comments. Even in percentage we can say 0.5% people used such comments. Compare to all other categories this is way less.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ABUSE CATEGORY ANALYSIS"/>
          <p:cNvSpPr txBox="1"/>
          <p:nvPr>
            <p:ph type="title" idx="4294967295"/>
          </p:nvPr>
        </p:nvSpPr>
        <p:spPr>
          <a:xfrm>
            <a:off x="4010473" y="430946"/>
            <a:ext cx="15225905" cy="1570127"/>
          </a:xfrm>
          <a:prstGeom prst="rect">
            <a:avLst/>
          </a:prstGeom>
          <a:gradFill>
            <a:gsLst>
              <a:gs pos="0">
                <a:srgbClr val="95EDA4"/>
              </a:gs>
              <a:gs pos="100000">
                <a:srgbClr val="FFFC79"/>
              </a:gs>
            </a:gsLst>
            <a:lin ang="5400000"/>
          </a:gradFill>
          <a:ln w="9525">
            <a:round/>
          </a:ln>
          <a:effectLst>
            <a:outerShdw sx="100000" sy="100000" kx="0" ky="0" algn="b" rotWithShape="0" blurRad="190500" dist="114300" dir="5400000">
              <a:srgbClr val="000000"/>
            </a:outerShdw>
          </a:effectLst>
        </p:spPr>
        <p:txBody>
          <a:bodyPr anchor="b"/>
          <a:lstStyle>
            <a:lvl1pPr defTabSz="2218944">
              <a:defRPr spc="-72" sz="7280"/>
            </a:lvl1pPr>
          </a:lstStyle>
          <a:p>
            <a:pPr/>
            <a:r>
              <a:t>ABUSE CATEGORY ANALYSIS</a:t>
            </a:r>
          </a:p>
        </p:txBody>
      </p:sp>
      <p:grpSp>
        <p:nvGrpSpPr>
          <p:cNvPr id="189" name="unknown.png"/>
          <p:cNvGrpSpPr/>
          <p:nvPr/>
        </p:nvGrpSpPr>
        <p:grpSpPr>
          <a:xfrm>
            <a:off x="5964027" y="5722936"/>
            <a:ext cx="11844865" cy="7773354"/>
            <a:chOff x="0" y="0"/>
            <a:chExt cx="11844864" cy="7773353"/>
          </a:xfrm>
        </p:grpSpPr>
        <p:pic>
          <p:nvPicPr>
            <p:cNvPr id="188" name="unknown.png" descr="unknown.png"/>
            <p:cNvPicPr>
              <a:picLocks noChangeAspect="1"/>
            </p:cNvPicPr>
            <p:nvPr/>
          </p:nvPicPr>
          <p:blipFill>
            <a:blip r:embed="rId2">
              <a:extLst/>
            </a:blip>
            <a:stretch>
              <a:fillRect/>
            </a:stretch>
          </p:blipFill>
          <p:spPr>
            <a:xfrm>
              <a:off x="126999" y="88900"/>
              <a:ext cx="11590866" cy="7443154"/>
            </a:xfrm>
            <a:prstGeom prst="rect">
              <a:avLst/>
            </a:prstGeom>
            <a:ln>
              <a:noFill/>
            </a:ln>
            <a:effectLst/>
          </p:spPr>
        </p:pic>
        <p:pic>
          <p:nvPicPr>
            <p:cNvPr id="187" name="unknown.png" descr="unknown.png"/>
            <p:cNvPicPr>
              <a:picLocks noChangeAspect="0"/>
            </p:cNvPicPr>
            <p:nvPr/>
          </p:nvPicPr>
          <p:blipFill>
            <a:blip r:embed="rId3">
              <a:extLst/>
            </a:blip>
            <a:stretch>
              <a:fillRect/>
            </a:stretch>
          </p:blipFill>
          <p:spPr>
            <a:xfrm>
              <a:off x="-1" y="0"/>
              <a:ext cx="11844866" cy="7773354"/>
            </a:xfrm>
            <a:prstGeom prst="rect">
              <a:avLst/>
            </a:prstGeom>
            <a:effectLst/>
          </p:spPr>
        </p:pic>
      </p:grpSp>
      <p:sp>
        <p:nvSpPr>
          <p:cNvPr id="190" name="Abusive is also one of the category of hateful comments only. Someone who is not using good words that we called as abusive comments or using slang language. Here though abusive comments being used more compare to threat and highly malignant but less com"/>
          <p:cNvSpPr txBox="1"/>
          <p:nvPr>
            <p:ph type="body" sz="quarter" idx="4294967295"/>
          </p:nvPr>
        </p:nvSpPr>
        <p:spPr>
          <a:xfrm>
            <a:off x="2112557" y="3300464"/>
            <a:ext cx="20867686" cy="1677890"/>
          </a:xfrm>
          <a:prstGeom prst="rect">
            <a:avLst/>
          </a:prstGeom>
          <a:solidFill>
            <a:srgbClr val="F9FFEE"/>
          </a:solidFill>
          <a:effectLst>
            <a:outerShdw sx="100000" sy="100000" kx="0" ky="0" algn="b" rotWithShape="0" blurRad="254000" dist="127000" dir="5400000">
              <a:srgbClr val="000000">
                <a:alpha val="70000"/>
              </a:srgbClr>
            </a:outerShdw>
          </a:effectLst>
        </p:spPr>
        <p:txBody>
          <a:bodyPr/>
          <a:lstStyle>
            <a:lvl1pPr marL="0" indent="0" defTabSz="2389572">
              <a:spcBef>
                <a:spcPts val="2300"/>
              </a:spcBef>
              <a:buSzTx/>
              <a:buNone/>
              <a:defRPr sz="2940"/>
            </a:lvl1pPr>
          </a:lstStyle>
          <a:p>
            <a:pPr/>
            <a:r>
              <a:t>Abusive is also one of the category of hateful comments only. Someone who is not using good words that we called as abusive comments or using slang language. Here though abusive comments being used more compare to threat and highly malignant but less compare to other categories.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